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>
  <p:sldMasterIdLst>
    <p:sldMasterId id="2147483648" r:id="rId1"/>
    <p:sldMasterId id="2147483672" r:id="rId2"/>
    <p:sldMasterId id="2147483660" r:id="rId3"/>
  </p:sldMasterIdLst>
  <p:notesMasterIdLst>
    <p:notesMasterId r:id="rId30"/>
  </p:notesMasterIdLst>
  <p:handoutMasterIdLst>
    <p:handoutMasterId r:id="rId31"/>
  </p:handoutMasterIdLst>
  <p:sldIdLst>
    <p:sldId id="281" r:id="rId4"/>
    <p:sldId id="293" r:id="rId5"/>
    <p:sldId id="311" r:id="rId6"/>
    <p:sldId id="315" r:id="rId7"/>
    <p:sldId id="258" r:id="rId8"/>
    <p:sldId id="317" r:id="rId9"/>
    <p:sldId id="316" r:id="rId10"/>
    <p:sldId id="319" r:id="rId11"/>
    <p:sldId id="318" r:id="rId12"/>
    <p:sldId id="320" r:id="rId13"/>
    <p:sldId id="286" r:id="rId14"/>
    <p:sldId id="282" r:id="rId15"/>
    <p:sldId id="283" r:id="rId16"/>
    <p:sldId id="309" r:id="rId17"/>
    <p:sldId id="284" r:id="rId18"/>
    <p:sldId id="285" r:id="rId19"/>
    <p:sldId id="321" r:id="rId20"/>
    <p:sldId id="323" r:id="rId21"/>
    <p:sldId id="291" r:id="rId22"/>
    <p:sldId id="288" r:id="rId23"/>
    <p:sldId id="289" r:id="rId24"/>
    <p:sldId id="290" r:id="rId25"/>
    <p:sldId id="324" r:id="rId26"/>
    <p:sldId id="322" r:id="rId27"/>
    <p:sldId id="276" r:id="rId28"/>
    <p:sldId id="278" r:id="rId29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1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6" d="100"/>
          <a:sy n="46" d="100"/>
        </p:scale>
        <p:origin x="306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6C064A-D61B-4B21-B757-51A9B82445B8}" type="datetimeFigureOut">
              <a:rPr lang="en-US" smtClean="0"/>
              <a:t>12/2/2020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05E07-67EA-4042-A3F6-853A8AD8D20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E740AB99-BB6A-48A5-83C8-7F5D3A709C77}" type="datetimeFigureOut">
              <a:rPr lang="zh-CN" altLang="en-US"/>
              <a:t>2020/12/2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D1496C53-EFEC-407B-8392-BB7060BD0007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2832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6506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0744" y="6356350"/>
            <a:ext cx="2743200" cy="365125"/>
          </a:xfrm>
        </p:spPr>
        <p:txBody>
          <a:bodyPr/>
          <a:lstStyle/>
          <a:p>
            <a:pPr>
              <a:defRPr/>
            </a:pPr>
            <a:fld id="{B53EAEC6-1C02-4488-9E9E-760B8C6987BB}" type="datetime1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201682" y="6356350"/>
            <a:ext cx="4114800" cy="365125"/>
          </a:xfrm>
        </p:spPr>
        <p:txBody>
          <a:bodyPr/>
          <a:lstStyle/>
          <a:p>
            <a:pPr>
              <a:defRPr/>
            </a:pPr>
            <a:r>
              <a:rPr lang="zh-CN" altLang="en-US" smtClean="0"/>
              <a:t>Hello,world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7324237" y="6356350"/>
            <a:ext cx="2743200" cy="365125"/>
          </a:xfrm>
        </p:spPr>
        <p:txBody>
          <a:bodyPr/>
          <a:lstStyle>
            <a:lvl1pPr>
              <a:defRPr sz="1600"/>
            </a:lvl1pPr>
          </a:lstStyle>
          <a:p>
            <a:pPr>
              <a:defRPr/>
            </a:pPr>
            <a:fld id="{D16D5215-776A-4F2D-9B3B-A397CA075648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E427A1-2302-4820-A423-58F92DD0D971}" type="datetime1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Hello,world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AE6A6E-2D7B-45BA-9844-5A70F37D1C1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CF30E4-F011-4894-A1A3-1EDEEC8CA8F3}" type="datetime1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Hello,world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91FD5B-BBFD-4392-BF00-644D2802EF9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B224C-25C7-4EC4-9189-A5F357F87DF1}" type="datetime1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Hello,world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E9D0-90DC-4095-B8ED-3049C29D57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7941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E2189-660D-4E55-956E-B829DB67E8BA}" type="datetime1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Hello,world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E9D0-90DC-4095-B8ED-3049C29D57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896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026007-46D8-49F8-A00E-B0E6211B6710}" type="datetime1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Hello,world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E9D0-90DC-4095-B8ED-3049C29D57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93597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CC2BC-DA3C-4CC0-A97B-54B012F11FC5}" type="datetime1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Hello,world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E9D0-90DC-4095-B8ED-3049C29D57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5098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BE30B-870E-4F59-82B1-C77F6BBEC6C9}" type="datetime1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Hello,world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E9D0-90DC-4095-B8ED-3049C29D57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8118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42786C-3EFF-4108-9C59-BE644AD8E00A}" type="datetime1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Hello,world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E9D0-90DC-4095-B8ED-3049C29D57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1896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B5A75-5320-4A60-9604-0B0F020F0809}" type="datetime1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Hello,world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E9D0-90DC-4095-B8ED-3049C29D57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24009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93BBB0-7234-495E-8A2B-481DB4EF902F}" type="datetime1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Hello,world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E9D0-90DC-4095-B8ED-3049C29D57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3333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083388-649A-42DB-9B10-D8BD7C96B6C3}" type="datetime1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Hello,world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308473-5405-454D-9834-4C94768665C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0278E-4ECD-4C65-9DC2-F2A5B582F91A}" type="datetime1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Hello,world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E9D0-90DC-4095-B8ED-3049C29D57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8874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45F15-E5DD-4B8A-8B88-6D4D1054781D}" type="datetime1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Hello,world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E9D0-90DC-4095-B8ED-3049C29D57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8230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987CD-6667-4A6A-ABB0-AC97DC3431E5}" type="datetime1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Hello,world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0DE9D0-90DC-4095-B8ED-3049C29D57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28372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384A6-B3DA-4527-BD04-328ADDD22C3B}" type="datetime1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Hello,world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176-1809-4396-AFB1-401C48DF5F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9637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54CB1-DE81-4FF2-8865-CEEE79521E30}" type="datetime1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Hello,world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176-1809-4396-AFB1-401C48DF5F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0940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F8C7D-BD08-4B50-8B07-D19A594476A5}" type="datetime1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Hello,world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176-1809-4396-AFB1-401C48DF5F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4921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45982E-87D3-4D0C-9E0F-843A3A01C7C5}" type="datetime1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Hello,world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176-1809-4396-AFB1-401C48DF5F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58559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0434C9-693C-4C92-8B39-602FE780585B}" type="datetime1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Hello,world</a:t>
            </a: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176-1809-4396-AFB1-401C48DF5F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212332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4BED6-B26F-4E46-8AA0-D5C53801ED2C}" type="datetime1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Hello,world</a:t>
            </a: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176-1809-4396-AFB1-401C48DF5F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8708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C4131-7019-41BF-86BF-ED6AC8D481A4}" type="datetime1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Hello,world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176-1809-4396-AFB1-401C48DF5F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010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3DC625-978D-49AC-A206-F2B221DE30E1}" type="datetime1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Hello,world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7BC9FA-B424-4DE1-B7E7-C5EBC0E9517D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702F7-AFC7-4D13-81F1-48437BEC9F6C}" type="datetime1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Hello,world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176-1809-4396-AFB1-401C48DF5F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7258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D5157-816F-417E-8A01-DD7672F059ED}" type="datetime1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Hello,world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176-1809-4396-AFB1-401C48DF5F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0866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EE30C-0BCB-433E-B77E-E8866A2D5048}" type="datetime1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Hello,world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176-1809-4396-AFB1-401C48DF5F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75037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B9D947-F691-470C-B9A0-E1E08C71B4A0}" type="datetime1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smtClean="0"/>
              <a:t>Hello,world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371176-1809-4396-AFB1-401C48DF5F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4545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6CCA0B-0B19-4EFB-AC2B-3D3B3B3D1862}" type="datetime1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Hello,world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2D449B-A15A-4590-B1C1-3988E8E9E7F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141271-17DC-4511-9CFA-DE0DE649CA03}" type="datetime1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Hello,world</a:t>
            </a: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6CC1DE-8E98-482F-8D64-1947CE676BD2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15F02F-2686-4316-9C7A-AF7EC7129FD1}" type="datetime1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Hello,world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E66158-6BBC-4314-BBCF-28C63C25371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>
          <a:xfrm>
            <a:off x="698712" y="6356350"/>
            <a:ext cx="27432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AC4145-BAB7-4B61-AFFE-5233E230A833}" type="datetime1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449667" y="6356350"/>
            <a:ext cx="4114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Hello,world</a:t>
            </a: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572215" y="6356350"/>
            <a:ext cx="2743200" cy="365125"/>
          </a:xfrm>
        </p:spPr>
        <p:txBody>
          <a:bodyPr/>
          <a:lstStyle>
            <a:lvl1pPr>
              <a:defRPr sz="1800"/>
            </a:lvl1pPr>
          </a:lstStyle>
          <a:p>
            <a:pPr>
              <a:defRPr/>
            </a:pPr>
            <a:fld id="{25212579-5CE7-4CB7-AD17-844531F42E20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A78A0E-1509-4EEF-B869-61CCC0EC6738}" type="datetime1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Hello,world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B8834E-7967-4A5B-9476-5E991A3A933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E4AEBA-C9B9-49DD-B2F7-751C2FE249CD}" type="datetime1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Hello,world</a:t>
            </a: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6C03DD-61C5-404D-82F6-EF1E31DA272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4F0B9E6-1186-4527-842A-E1EA206234F5}" type="datetime1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zh-CN" altLang="en-US"/>
              <a:t>Hello,world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16D5215-776A-4F2D-9B3B-A397CA075648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83A8A-78B1-4937-87C6-BCF4A88087EC}" type="datetime1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smtClean="0"/>
              <a:t>Hello,world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0DE9D0-90DC-4095-B8ED-3049C29D577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285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2CE74-9A8A-472A-AE1A-8841427AE864}" type="datetime1">
              <a:rPr lang="zh-CN" altLang="en-US" smtClean="0"/>
              <a:t>2020/12/2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 smtClean="0"/>
              <a:t>Hello,world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371176-1809-4396-AFB1-401C48DF5F1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6205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3.GI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6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GIF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3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28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5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3.GI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0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11" Type="http://schemas.openxmlformats.org/officeDocument/2006/relationships/image" Target="../media/image44.png"/><Relationship Id="rId5" Type="http://schemas.openxmlformats.org/officeDocument/2006/relationships/image" Target="../media/image5.png"/><Relationship Id="rId10" Type="http://schemas.openxmlformats.org/officeDocument/2006/relationships/image" Target="../media/image43.png"/><Relationship Id="rId4" Type="http://schemas.openxmlformats.org/officeDocument/2006/relationships/image" Target="../media/image3.GIF"/><Relationship Id="rId9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3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3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3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13" Type="http://schemas.openxmlformats.org/officeDocument/2006/relationships/image" Target="../media/image6.png"/><Relationship Id="rId3" Type="http://schemas.openxmlformats.org/officeDocument/2006/relationships/image" Target="../media/image9.emf"/><Relationship Id="rId7" Type="http://schemas.openxmlformats.org/officeDocument/2006/relationships/image" Target="../media/image13.jpg"/><Relationship Id="rId12" Type="http://schemas.openxmlformats.org/officeDocument/2006/relationships/image" Target="../media/image2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11" Type="http://schemas.openxmlformats.org/officeDocument/2006/relationships/image" Target="../media/image5.png"/><Relationship Id="rId5" Type="http://schemas.openxmlformats.org/officeDocument/2006/relationships/image" Target="../media/image11.jpeg"/><Relationship Id="rId10" Type="http://schemas.openxmlformats.org/officeDocument/2006/relationships/image" Target="../media/image3.GIF"/><Relationship Id="rId4" Type="http://schemas.openxmlformats.org/officeDocument/2006/relationships/image" Target="../media/image10.jpg"/><Relationship Id="rId9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3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8.png"/><Relationship Id="rId7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GIF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3.GI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.png"/><Relationship Id="rId7" Type="http://schemas.openxmlformats.org/officeDocument/2006/relationships/image" Target="../media/image24.pn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28" y="3020487"/>
            <a:ext cx="10634663" cy="106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0949" y="4232800"/>
            <a:ext cx="1559173" cy="1060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15"/>
          <p:cNvSpPr txBox="1">
            <a:spLocks noChangeArrowheads="1"/>
          </p:cNvSpPr>
          <p:nvPr/>
        </p:nvSpPr>
        <p:spPr bwMode="auto">
          <a:xfrm>
            <a:off x="-281" y="2137959"/>
            <a:ext cx="12081083" cy="637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3082" tIns="41541" rIns="83082" bIns="41541">
            <a:spAutoFit/>
          </a:bodyPr>
          <a:lstStyle>
            <a:lvl1pPr>
              <a:defRPr sz="5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5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5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5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5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defTabSz="2673350" eaLnBrk="0" fontAlgn="base" hangingPunct="0">
              <a:spcBef>
                <a:spcPct val="0"/>
              </a:spcBef>
              <a:spcAft>
                <a:spcPct val="0"/>
              </a:spcAft>
              <a:defRPr sz="5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defTabSz="2673350" eaLnBrk="0" fontAlgn="base" hangingPunct="0">
              <a:spcBef>
                <a:spcPct val="0"/>
              </a:spcBef>
              <a:spcAft>
                <a:spcPct val="0"/>
              </a:spcAft>
              <a:defRPr sz="5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defTabSz="2673350" eaLnBrk="0" fontAlgn="base" hangingPunct="0">
              <a:spcBef>
                <a:spcPct val="0"/>
              </a:spcBef>
              <a:spcAft>
                <a:spcPct val="0"/>
              </a:spcAft>
              <a:defRPr sz="5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defTabSz="2673350" eaLnBrk="0" fontAlgn="base" hangingPunct="0">
              <a:spcBef>
                <a:spcPct val="0"/>
              </a:spcBef>
              <a:spcAft>
                <a:spcPct val="0"/>
              </a:spcAft>
              <a:defRPr sz="5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Label-Attended Hashing for Multi-Label Image </a:t>
            </a:r>
            <a:r>
              <a:rPr lang="en-US" altLang="zh-CN" sz="36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Retrieval</a:t>
            </a:r>
            <a:endParaRPr lang="en-US" altLang="zh-CN" sz="2400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 descr="hk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3950" y="4246939"/>
            <a:ext cx="1396592" cy="10463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0763" y="6033"/>
            <a:ext cx="7458488" cy="200201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4297388" y="5478753"/>
            <a:ext cx="36216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Presenter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：   </a:t>
            </a:r>
            <a:r>
              <a:rPr lang="en-US" altLang="zh-CN" sz="2400" b="1" dirty="0" err="1" smtClean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Yanzhao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400" b="1" dirty="0" err="1" smtClean="0">
                <a:solidFill>
                  <a:srgbClr val="0070C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Xie</a:t>
            </a:r>
            <a:endParaRPr lang="zh-CN" altLang="en-US" sz="2400" b="1" dirty="0">
              <a:solidFill>
                <a:srgbClr val="0070C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406" y="4359481"/>
            <a:ext cx="4991428" cy="8570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212579-5CE7-4CB7-AD17-844531F42E20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  <p:grpSp>
        <p:nvGrpSpPr>
          <p:cNvPr id="4" name="Group 4"/>
          <p:cNvGrpSpPr/>
          <p:nvPr/>
        </p:nvGrpSpPr>
        <p:grpSpPr>
          <a:xfrm>
            <a:off x="-281" y="52388"/>
            <a:ext cx="12053135" cy="6658898"/>
            <a:chOff x="0" y="83"/>
            <a:chExt cx="18981" cy="10486"/>
          </a:xfrm>
        </p:grpSpPr>
        <p:sp>
          <p:nvSpPr>
            <p:cNvPr id="5" name="文本框 4"/>
            <p:cNvSpPr txBox="1"/>
            <p:nvPr/>
          </p:nvSpPr>
          <p:spPr>
            <a:xfrm>
              <a:off x="11615" y="83"/>
              <a:ext cx="5185" cy="83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方正舒体" panose="02010601030101010101" pitchFamily="2" charset="-122"/>
                  <a:ea typeface="方正舒体" panose="02010601030101010101" pitchFamily="2" charset="-122"/>
                </a:rPr>
                <a:t>华中科技大学</a:t>
              </a:r>
              <a:endParaRPr lang="en-US" altLang="zh-CN" dirty="0">
                <a:solidFill>
                  <a:schemeClr val="bg1"/>
                </a:solidFill>
                <a:latin typeface="方正舒体" panose="02010601030101010101" pitchFamily="2" charset="-122"/>
                <a:ea typeface="方正舒体" panose="02010601030101010101" pitchFamily="2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50" dirty="0">
                  <a:solidFill>
                    <a:schemeClr val="bg1"/>
                  </a:solidFill>
                  <a:latin typeface="hakuyoxingshu7000" panose="02000600000000000000" pitchFamily="2" charset="-122"/>
                  <a:ea typeface="hakuyoxingshu7000" panose="02000600000000000000" pitchFamily="2" charset="-122"/>
                  <a:cs typeface="hakuyoxingshu7000" panose="02000600000000000000" pitchFamily="2" charset="-122"/>
                </a:rPr>
                <a:t>Huazhong University of Science and Technology</a:t>
              </a:r>
              <a:endParaRPr lang="zh-CN" altLang="en-US" sz="1050" dirty="0">
                <a:solidFill>
                  <a:schemeClr val="bg1"/>
                </a:solidFill>
                <a:latin typeface="hakuyoxingshu7000" panose="02000600000000000000" pitchFamily="2" charset="-122"/>
                <a:ea typeface="hakuyoxingshu7000" panose="02000600000000000000" pitchFamily="2" charset="-122"/>
                <a:cs typeface="hakuyoxingshu7000" panose="02000600000000000000" pitchFamily="2" charset="-122"/>
              </a:endParaRPr>
            </a:p>
          </p:txBody>
        </p:sp>
        <p:pic>
          <p:nvPicPr>
            <p:cNvPr id="6" name="图片 5" descr="hk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3" y="226"/>
              <a:ext cx="1563" cy="1171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0" y="349"/>
              <a:ext cx="354" cy="9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34" tIns="48217" rIns="96434" bIns="48217" rtlCol="0" anchor="ctr"/>
            <a:lstStyle/>
            <a:p>
              <a:pPr algn="ctr" defTabSz="963930"/>
              <a:endParaRPr lang="zh-CN" altLang="en-US" sz="1970">
                <a:solidFill>
                  <a:srgbClr val="E7E6E6">
                    <a:lumMod val="50000"/>
                  </a:srgb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1" y="226"/>
              <a:ext cx="6950" cy="1193"/>
            </a:xfrm>
            <a:prstGeom prst="rect">
              <a:avLst/>
            </a:prstGeom>
          </p:spPr>
        </p:pic>
        <p:pic>
          <p:nvPicPr>
            <p:cNvPr id="9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2" y="226"/>
              <a:ext cx="1702" cy="1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图片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977" y="8358"/>
              <a:ext cx="2003" cy="2211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482" y="1149831"/>
            <a:ext cx="11485714" cy="380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sp>
        <p:nvSpPr>
          <p:cNvPr id="14" name="矩形 13"/>
          <p:cNvSpPr/>
          <p:nvPr/>
        </p:nvSpPr>
        <p:spPr>
          <a:xfrm>
            <a:off x="1131065" y="1706327"/>
            <a:ext cx="9983365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4500"/>
              </a:lnSpc>
              <a:buClr>
                <a:srgbClr val="4747BA"/>
              </a:buClr>
              <a:buFont typeface="Wingdings" pitchFamily="2" charset="2"/>
              <a:buChar char="l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</a:rPr>
              <a:t>Background</a:t>
            </a:r>
          </a:p>
          <a:p>
            <a:pPr marL="457200" indent="-457200">
              <a:lnSpc>
                <a:spcPts val="4500"/>
              </a:lnSpc>
              <a:buClr>
                <a:srgbClr val="4747BA"/>
              </a:buClr>
              <a:buFont typeface="Wingdings" pitchFamily="2" charset="2"/>
              <a:buChar char="l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</a:rPr>
              <a:t>Previous solutions</a:t>
            </a:r>
          </a:p>
          <a:p>
            <a:pPr marL="457200" indent="-457200">
              <a:lnSpc>
                <a:spcPts val="4500"/>
              </a:lnSpc>
              <a:buClr>
                <a:srgbClr val="4747BA"/>
              </a:buClr>
              <a:buFont typeface="Wingdings" pitchFamily="2" charset="2"/>
              <a:buChar char="l"/>
            </a:pPr>
            <a:r>
              <a:rPr lang="en-US" altLang="zh-CN" sz="2800" b="1" dirty="0">
                <a:solidFill>
                  <a:srgbClr val="4747BA"/>
                </a:solidFill>
                <a:latin typeface="微软雅黑" charset="0"/>
                <a:ea typeface="微软雅黑" charset="0"/>
              </a:rPr>
              <a:t>Proposed Methodology</a:t>
            </a:r>
          </a:p>
          <a:p>
            <a:pPr marL="457200" indent="-457200">
              <a:lnSpc>
                <a:spcPts val="4500"/>
              </a:lnSpc>
              <a:buClr>
                <a:srgbClr val="4747BA"/>
              </a:buClr>
              <a:buFont typeface="Wingdings" pitchFamily="2" charset="2"/>
              <a:buChar char="l"/>
            </a:pPr>
            <a:r>
              <a:rPr lang="en-US" altLang="zh-CN" sz="2800" dirty="0">
                <a:latin typeface="微软雅黑" charset="0"/>
                <a:ea typeface="微软雅黑" charset="0"/>
              </a:rPr>
              <a:t>Experiments</a:t>
            </a:r>
          </a:p>
          <a:p>
            <a:pPr marL="457200" indent="-457200">
              <a:lnSpc>
                <a:spcPts val="4500"/>
              </a:lnSpc>
              <a:buClr>
                <a:srgbClr val="4747BA"/>
              </a:buClr>
              <a:buFont typeface="Wingdings" pitchFamily="2" charset="2"/>
              <a:buChar char="l"/>
            </a:pPr>
            <a:r>
              <a:rPr lang="en-US" altLang="zh-CN" sz="2800" dirty="0">
                <a:latin typeface="微软雅黑" charset="0"/>
                <a:ea typeface="微软雅黑" charset="0"/>
              </a:rPr>
              <a:t>Conclusion</a:t>
            </a:r>
            <a:endParaRPr lang="en-US" altLang="zh-CN" sz="2800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pPr marL="457200" indent="-457200">
              <a:lnSpc>
                <a:spcPts val="4500"/>
              </a:lnSpc>
              <a:buClr>
                <a:srgbClr val="4747BA"/>
              </a:buClr>
              <a:buFont typeface="Wingdings" pitchFamily="2" charset="2"/>
              <a:buChar char="l"/>
            </a:pPr>
            <a:endParaRPr lang="zh-CN" altLang="en-US" sz="2800" dirty="0">
              <a:latin typeface="微软雅黑" charset="0"/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0206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1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190" y="1702117"/>
            <a:ext cx="9704488" cy="3870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10795" y="143510"/>
            <a:ext cx="12052300" cy="6567805"/>
            <a:chOff x="0" y="226"/>
            <a:chExt cx="18980" cy="10343"/>
          </a:xfrm>
        </p:grpSpPr>
        <p:pic>
          <p:nvPicPr>
            <p:cNvPr id="6" name="图片 5" descr="hk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3" y="226"/>
              <a:ext cx="1563" cy="1171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0" y="349"/>
              <a:ext cx="354" cy="9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34" tIns="48217" rIns="96434" bIns="48217" rtlCol="0" anchor="ctr"/>
            <a:lstStyle/>
            <a:p>
              <a:pPr algn="ctr" defTabSz="963930"/>
              <a:endParaRPr lang="zh-CN" altLang="en-US" sz="1970">
                <a:solidFill>
                  <a:srgbClr val="E7E6E6">
                    <a:lumMod val="50000"/>
                  </a:srgb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1" y="226"/>
              <a:ext cx="6950" cy="1193"/>
            </a:xfrm>
            <a:prstGeom prst="rect">
              <a:avLst/>
            </a:prstGeom>
          </p:spPr>
        </p:pic>
        <p:pic>
          <p:nvPicPr>
            <p:cNvPr id="10" name="图片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2" y="226"/>
              <a:ext cx="1702" cy="1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图片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977" y="8358"/>
              <a:ext cx="2003" cy="2211"/>
            </a:xfrm>
            <a:prstGeom prst="rect">
              <a:avLst/>
            </a:prstGeom>
          </p:spPr>
        </p:pic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212579-5CE7-4CB7-AD17-844531F42E20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11" name="文本框 4"/>
          <p:cNvSpPr txBox="1">
            <a:spLocks noChangeArrowheads="1"/>
          </p:cNvSpPr>
          <p:nvPr/>
        </p:nvSpPr>
        <p:spPr bwMode="auto">
          <a:xfrm>
            <a:off x="811838" y="867596"/>
            <a:ext cx="385887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Proposed Methodology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476591" y="1221153"/>
            <a:ext cx="44555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Overall architecture of LAH</a:t>
            </a:r>
            <a:endParaRPr lang="zh-CN" altLang="en-US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64DDE9D-361F-4C69-825F-D9BFD2E62BE4}"/>
              </a:ext>
            </a:extLst>
          </p:cNvPr>
          <p:cNvSpPr txBox="1"/>
          <p:nvPr/>
        </p:nvSpPr>
        <p:spPr>
          <a:xfrm>
            <a:off x="606098" y="5702246"/>
            <a:ext cx="53108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representation from ResNet-101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Label co-occurrence embeddings from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GCN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64DDE9D-361F-4C69-825F-D9BFD2E62BE4}"/>
              </a:ext>
            </a:extLst>
          </p:cNvPr>
          <p:cNvSpPr txBox="1"/>
          <p:nvPr/>
        </p:nvSpPr>
        <p:spPr>
          <a:xfrm>
            <a:off x="5540767" y="5699685"/>
            <a:ext cx="54399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Use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MFB module</a:t>
            </a:r>
          </a:p>
          <a:p>
            <a:pPr marL="342900" indent="-342900">
              <a:buFont typeface="Wingdings" panose="05000000000000000000" pitchFamily="2" charset="2"/>
              <a:buChar char="l"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Cauchy distribution for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hash learning 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5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638" y="1694498"/>
            <a:ext cx="6645275" cy="231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231127" y="4566646"/>
            <a:ext cx="897029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CNN network, i.e.,ResNet-101, for learning deep representation of each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image.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Any CNN based models can complete the feature extraction of an image in our architecture. In our experiments, we choose ResNet-101 as the model.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/>
          <p:nvPr/>
        </p:nvGrpSpPr>
        <p:grpSpPr bwMode="auto">
          <a:xfrm>
            <a:off x="8207058" y="1894523"/>
            <a:ext cx="3844925" cy="1916112"/>
            <a:chOff x="6691494" y="1126742"/>
            <a:chExt cx="3846235" cy="1915861"/>
          </a:xfrm>
        </p:grpSpPr>
        <p:sp>
          <p:nvSpPr>
            <p:cNvPr id="9" name="矩形 8"/>
            <p:cNvSpPr/>
            <p:nvPr/>
          </p:nvSpPr>
          <p:spPr>
            <a:xfrm>
              <a:off x="6691494" y="1564835"/>
              <a:ext cx="3846235" cy="147776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342900" indent="-34290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l"/>
                <a:defRPr/>
              </a:pP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input : 448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*</a:t>
              </a: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448</a:t>
              </a:r>
            </a:p>
            <a:p>
              <a:pPr marL="342900" indent="-34290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l"/>
                <a:defRPr/>
              </a:pP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conv5_x output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</a:t>
              </a: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2048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*</a:t>
              </a: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14</a:t>
              </a:r>
              <a:r>
                <a:rPr lang="zh-CN" altLang="en-US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*</a:t>
              </a: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14</a:t>
              </a:r>
            </a:p>
            <a:p>
              <a:pPr marL="342900" indent="-34290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l"/>
                <a:defRPr/>
              </a:pP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GMP</a:t>
              </a:r>
              <a:r>
                <a:rPr lang="en-US" altLang="zh-CN" sz="20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 </a:t>
              </a: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output: 2048 * 1</a:t>
              </a:r>
              <a:endPara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pic>
          <p:nvPicPr>
            <p:cNvPr id="10249" name="图片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1494" y="1126742"/>
              <a:ext cx="2914286" cy="485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" name="Group 4"/>
          <p:cNvGrpSpPr/>
          <p:nvPr/>
        </p:nvGrpSpPr>
        <p:grpSpPr>
          <a:xfrm>
            <a:off x="11430" y="143510"/>
            <a:ext cx="12052300" cy="6567805"/>
            <a:chOff x="0" y="226"/>
            <a:chExt cx="18980" cy="10343"/>
          </a:xfrm>
        </p:grpSpPr>
        <p:pic>
          <p:nvPicPr>
            <p:cNvPr id="6" name="图片 5" descr="hk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3" y="226"/>
              <a:ext cx="1563" cy="1171"/>
            </a:xfrm>
            <a:prstGeom prst="rect">
              <a:avLst/>
            </a:prstGeom>
          </p:spPr>
        </p:pic>
        <p:sp>
          <p:nvSpPr>
            <p:cNvPr id="10" name="矩形 7"/>
            <p:cNvSpPr/>
            <p:nvPr/>
          </p:nvSpPr>
          <p:spPr>
            <a:xfrm>
              <a:off x="0" y="349"/>
              <a:ext cx="354" cy="9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34" tIns="48217" rIns="96434" bIns="48217" rtlCol="0" anchor="ctr"/>
            <a:lstStyle/>
            <a:p>
              <a:pPr algn="ctr" defTabSz="963930"/>
              <a:endParaRPr lang="zh-CN" altLang="en-US" sz="1970">
                <a:solidFill>
                  <a:srgbClr val="E7E6E6">
                    <a:lumMod val="50000"/>
                  </a:srgb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pic>
          <p:nvPicPr>
            <p:cNvPr id="11" name="图片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1" y="226"/>
              <a:ext cx="6950" cy="1193"/>
            </a:xfrm>
            <a:prstGeom prst="rect">
              <a:avLst/>
            </a:prstGeom>
          </p:spPr>
        </p:pic>
        <p:pic>
          <p:nvPicPr>
            <p:cNvPr id="12" name="图片 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2" y="226"/>
              <a:ext cx="1702" cy="1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图片 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977" y="8358"/>
              <a:ext cx="2003" cy="2211"/>
            </a:xfrm>
            <a:prstGeom prst="rect">
              <a:avLst/>
            </a:prstGeom>
          </p:spPr>
        </p:pic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212579-5CE7-4CB7-AD17-844531F42E20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17" name="文本框 4"/>
          <p:cNvSpPr txBox="1">
            <a:spLocks noChangeArrowheads="1"/>
          </p:cNvSpPr>
          <p:nvPr/>
        </p:nvSpPr>
        <p:spPr bwMode="auto">
          <a:xfrm>
            <a:off x="811838" y="867596"/>
            <a:ext cx="385887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Proposed Methodology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977900" y="3778886"/>
            <a:ext cx="9782175" cy="2399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GCN for learning label co-occurrence embedding, where R denotes the number of labels,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VR 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denotes the set of label vectors and ER denotes the set of co-occurrence </a:t>
            </a:r>
            <a:r>
              <a:rPr lang="en-US" altLang="zh-CN" sz="2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embeddings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the second challenge, we first combine Graph Convolutional Network (GCN) and Word2Vector method to learn the label co-occurrence </a:t>
            </a:r>
            <a:r>
              <a:rPr lang="en-US" altLang="zh-CN" sz="2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embeddings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these </a:t>
            </a:r>
            <a:r>
              <a:rPr lang="en-US" altLang="zh-CN" sz="2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embeddings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can well express the features of co-occurrence correlation.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1270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5978" y="1440180"/>
            <a:ext cx="6889750" cy="230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2540" y="142875"/>
            <a:ext cx="12052300" cy="6567805"/>
            <a:chOff x="0" y="226"/>
            <a:chExt cx="18980" cy="10343"/>
          </a:xfrm>
        </p:grpSpPr>
        <p:pic>
          <p:nvPicPr>
            <p:cNvPr id="6" name="图片 5" descr="hk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3" y="226"/>
              <a:ext cx="1563" cy="1171"/>
            </a:xfrm>
            <a:prstGeom prst="rect">
              <a:avLst/>
            </a:prstGeom>
          </p:spPr>
        </p:pic>
        <p:sp>
          <p:nvSpPr>
            <p:cNvPr id="4" name="矩形 7"/>
            <p:cNvSpPr/>
            <p:nvPr/>
          </p:nvSpPr>
          <p:spPr>
            <a:xfrm>
              <a:off x="0" y="349"/>
              <a:ext cx="354" cy="9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34" tIns="48217" rIns="96434" bIns="48217" rtlCol="0" anchor="ctr"/>
            <a:lstStyle/>
            <a:p>
              <a:pPr algn="ctr" defTabSz="963930"/>
              <a:endParaRPr lang="zh-CN" altLang="en-US" sz="1970">
                <a:solidFill>
                  <a:srgbClr val="E7E6E6">
                    <a:lumMod val="50000"/>
                  </a:srgb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1" y="226"/>
              <a:ext cx="6950" cy="1193"/>
            </a:xfrm>
            <a:prstGeom prst="rect">
              <a:avLst/>
            </a:prstGeom>
          </p:spPr>
        </p:pic>
        <p:pic>
          <p:nvPicPr>
            <p:cNvPr id="12" name="图片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2" y="226"/>
              <a:ext cx="1702" cy="1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图片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977" y="8358"/>
              <a:ext cx="2003" cy="2211"/>
            </a:xfrm>
            <a:prstGeom prst="rect">
              <a:avLst/>
            </a:prstGeom>
          </p:spPr>
        </p:pic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212579-5CE7-4CB7-AD17-844531F42E20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16" name="文本框 4"/>
          <p:cNvSpPr txBox="1">
            <a:spLocks noChangeArrowheads="1"/>
          </p:cNvSpPr>
          <p:nvPr/>
        </p:nvSpPr>
        <p:spPr bwMode="auto">
          <a:xfrm>
            <a:off x="811838" y="867596"/>
            <a:ext cx="385887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Proposed Methodology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 bwMode="auto">
          <a:xfrm>
            <a:off x="1437004" y="3792538"/>
            <a:ext cx="9078595" cy="2400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is the dimension of            .</a:t>
            </a: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Correlation matrix                            .</a:t>
            </a: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represents the input in c-</a:t>
            </a:r>
            <a:r>
              <a:rPr lang="en-US" altLang="zh-CN" sz="2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layer of  GCN module. The (c+1)-</a:t>
            </a:r>
            <a:r>
              <a:rPr lang="en-US" altLang="zh-CN" sz="2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input can be written as                                          </a:t>
            </a:r>
            <a:r>
              <a:rPr lang="en-US" altLang="zh-CN" sz="2000" dirty="0">
                <a:latin typeface="+mn-lt"/>
                <a:ea typeface="+mn-ea"/>
              </a:rPr>
              <a:t>.</a:t>
            </a: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sz="2000" dirty="0">
                <a:latin typeface="+mn-lt"/>
                <a:ea typeface="+mn-ea"/>
              </a:rPr>
              <a:t>                                                     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with                               and                               .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1273" name="组合 11"/>
          <p:cNvGrpSpPr/>
          <p:nvPr/>
        </p:nvGrpSpPr>
        <p:grpSpPr bwMode="auto">
          <a:xfrm>
            <a:off x="1940732" y="4853584"/>
            <a:ext cx="1646093" cy="312729"/>
            <a:chOff x="2711750" y="1011124"/>
            <a:chExt cx="2038095" cy="361905"/>
          </a:xfrm>
        </p:grpSpPr>
        <p:pic>
          <p:nvPicPr>
            <p:cNvPr id="11282" name="图片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1750" y="1018987"/>
              <a:ext cx="380952" cy="3142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83" name="图片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6198" y="1051287"/>
              <a:ext cx="209524" cy="295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84" name="图片 2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2226" y="1011124"/>
              <a:ext cx="1447619" cy="3619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274" name="图片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0976" y="3920938"/>
            <a:ext cx="1057143" cy="390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5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201" y="4364387"/>
            <a:ext cx="1438095" cy="3237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6" name="图片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490" y="5276908"/>
            <a:ext cx="2261024" cy="311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7" name="图片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896" y="3966197"/>
            <a:ext cx="550238" cy="275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8" name="图片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548" y="2462785"/>
            <a:ext cx="2833895" cy="391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9" name="图片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318" y="5707456"/>
            <a:ext cx="2979463" cy="358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0" name="图片 1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211" y="5725830"/>
            <a:ext cx="1588996" cy="368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81" name="图片 1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7335" y="5713461"/>
            <a:ext cx="1504762" cy="380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-8255" y="131445"/>
            <a:ext cx="12052300" cy="6567805"/>
            <a:chOff x="0" y="226"/>
            <a:chExt cx="18980" cy="10343"/>
          </a:xfrm>
        </p:grpSpPr>
        <p:pic>
          <p:nvPicPr>
            <p:cNvPr id="7" name="图片 5" descr="hk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13" y="226"/>
              <a:ext cx="1563" cy="1171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0" y="349"/>
              <a:ext cx="354" cy="9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34" tIns="48217" rIns="96434" bIns="48217" rtlCol="0" anchor="ctr"/>
            <a:lstStyle/>
            <a:p>
              <a:pPr algn="ctr" defTabSz="963930"/>
              <a:endParaRPr lang="zh-CN" altLang="en-US" sz="1970">
                <a:solidFill>
                  <a:srgbClr val="E7E6E6">
                    <a:lumMod val="50000"/>
                  </a:srgb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1" y="226"/>
              <a:ext cx="6950" cy="1193"/>
            </a:xfrm>
            <a:prstGeom prst="rect">
              <a:avLst/>
            </a:prstGeom>
          </p:spPr>
        </p:pic>
        <p:pic>
          <p:nvPicPr>
            <p:cNvPr id="12" name="图片 3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2" y="226"/>
              <a:ext cx="1702" cy="1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图片 2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6977" y="8358"/>
              <a:ext cx="2003" cy="2211"/>
            </a:xfrm>
            <a:prstGeom prst="rect">
              <a:avLst/>
            </a:prstGeom>
          </p:spPr>
        </p:pic>
      </p:grpSp>
      <p:pic>
        <p:nvPicPr>
          <p:cNvPr id="11270" name="图片 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906" y="1508311"/>
            <a:ext cx="6889750" cy="230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6308473-5405-454D-9834-4C94768665C2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26" name="文本框 4"/>
          <p:cNvSpPr txBox="1">
            <a:spLocks noChangeArrowheads="1"/>
          </p:cNvSpPr>
          <p:nvPr/>
        </p:nvSpPr>
        <p:spPr bwMode="auto">
          <a:xfrm>
            <a:off x="811838" y="867596"/>
            <a:ext cx="385887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Proposed Methodology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438268" y="3225784"/>
            <a:ext cx="6200078" cy="3144818"/>
          </a:xfrm>
          <a:prstGeom prst="rect">
            <a:avLst/>
          </a:prstGeom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432392" y="1400725"/>
            <a:ext cx="847492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MFB(e.g. Multi-modal Factorized Bilinear pooling component) is one of the keys to achieve high precision with fast learning efficiency for LAH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 MFB for efficiently fusing image representation and label co-occurrence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embedding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2294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34" y="1479232"/>
            <a:ext cx="2524125" cy="451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-8255" y="131445"/>
            <a:ext cx="12052300" cy="6567805"/>
            <a:chOff x="0" y="226"/>
            <a:chExt cx="18980" cy="10343"/>
          </a:xfrm>
        </p:grpSpPr>
        <p:pic>
          <p:nvPicPr>
            <p:cNvPr id="2" name="图片 5" descr="hk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3" y="226"/>
              <a:ext cx="1563" cy="1171"/>
            </a:xfrm>
            <a:prstGeom prst="rect">
              <a:avLst/>
            </a:prstGeom>
          </p:spPr>
        </p:pic>
        <p:sp>
          <p:nvSpPr>
            <p:cNvPr id="3" name="矩形 7"/>
            <p:cNvSpPr/>
            <p:nvPr/>
          </p:nvSpPr>
          <p:spPr>
            <a:xfrm>
              <a:off x="0" y="349"/>
              <a:ext cx="354" cy="9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34" tIns="48217" rIns="96434" bIns="48217" rtlCol="0" anchor="ctr"/>
            <a:lstStyle/>
            <a:p>
              <a:pPr algn="ctr" defTabSz="963930"/>
              <a:endParaRPr lang="zh-CN" altLang="en-US" sz="1970">
                <a:solidFill>
                  <a:srgbClr val="E7E6E6">
                    <a:lumMod val="50000"/>
                  </a:srgb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pic>
          <p:nvPicPr>
            <p:cNvPr id="4" name="图片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1" y="226"/>
              <a:ext cx="6950" cy="1193"/>
            </a:xfrm>
            <a:prstGeom prst="rect">
              <a:avLst/>
            </a:prstGeom>
          </p:spPr>
        </p:pic>
        <p:pic>
          <p:nvPicPr>
            <p:cNvPr id="12" name="图片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2" y="226"/>
              <a:ext cx="1702" cy="1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图片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977" y="8358"/>
              <a:ext cx="2003" cy="2211"/>
            </a:xfrm>
            <a:prstGeom prst="rect">
              <a:avLst/>
            </a:prstGeom>
          </p:spPr>
        </p:pic>
      </p:grp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212579-5CE7-4CB7-AD17-844531F42E20}" type="slidenum">
              <a:rPr lang="zh-CN" altLang="en-US" smtClean="0"/>
              <a:t>14</a:t>
            </a:fld>
            <a:endParaRPr lang="zh-CN" altLang="en-US"/>
          </a:p>
        </p:txBody>
      </p:sp>
      <p:grpSp>
        <p:nvGrpSpPr>
          <p:cNvPr id="15" name="组合 14"/>
          <p:cNvGrpSpPr/>
          <p:nvPr/>
        </p:nvGrpSpPr>
        <p:grpSpPr bwMode="auto">
          <a:xfrm>
            <a:off x="3622740" y="3360899"/>
            <a:ext cx="6213475" cy="2994977"/>
            <a:chOff x="2786285" y="1459004"/>
            <a:chExt cx="6213958" cy="2995394"/>
          </a:xfrm>
        </p:grpSpPr>
        <p:pic>
          <p:nvPicPr>
            <p:cNvPr id="16" name="图片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6285" y="1459004"/>
              <a:ext cx="4433968" cy="4493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矩形 16"/>
            <p:cNvSpPr/>
            <p:nvPr/>
          </p:nvSpPr>
          <p:spPr>
            <a:xfrm>
              <a:off x="2786285" y="2054399"/>
              <a:ext cx="6213958" cy="239999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marL="342900" indent="-34290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l"/>
                <a:defRPr/>
              </a:pPr>
              <a:r>
                <a:rPr lang="en-US" altLang="zh-CN" sz="20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the function                                      means using a one-dimensional non-overlapped window with the size       to perform sum-pooling over *. </a:t>
              </a:r>
            </a:p>
            <a:p>
              <a:pPr marL="342900" indent="-34290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l"/>
                <a:defRPr/>
              </a:pPr>
              <a:endParaRPr lang="en-US" altLang="zh-CN" sz="2000" dirty="0">
                <a:latin typeface="+mn-lt"/>
                <a:ea typeface="+mn-ea"/>
              </a:endParaRPr>
            </a:p>
            <a:p>
              <a:pPr marL="342900" indent="-342900" eaLnBrk="1" fontAlgn="auto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Font typeface="Wingdings" panose="05000000000000000000" pitchFamily="2" charset="2"/>
                <a:buChar char="l"/>
                <a:defRPr/>
              </a:pPr>
              <a:r>
                <a:rPr lang="en-US" altLang="zh-CN" sz="2000" dirty="0">
                  <a:latin typeface="+mn-lt"/>
                  <a:ea typeface="+mn-ea"/>
                </a:rPr>
                <a:t>                                  .</a:t>
              </a:r>
              <a:endParaRPr lang="zh-CN" altLang="en-US" sz="2000" dirty="0">
                <a:latin typeface="+mn-lt"/>
                <a:ea typeface="+mn-ea"/>
              </a:endParaRPr>
            </a:p>
          </p:txBody>
        </p:sp>
        <p:pic>
          <p:nvPicPr>
            <p:cNvPr id="18" name="图片 1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3351" y="2160217"/>
              <a:ext cx="1952273" cy="4017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图片 1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57804" y="2588423"/>
              <a:ext cx="285714" cy="4380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图片 13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65164" y="3958637"/>
              <a:ext cx="1790476" cy="4095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文本框 4"/>
          <p:cNvSpPr txBox="1">
            <a:spLocks noChangeArrowheads="1"/>
          </p:cNvSpPr>
          <p:nvPr/>
        </p:nvSpPr>
        <p:spPr bwMode="auto">
          <a:xfrm>
            <a:off x="811838" y="867596"/>
            <a:ext cx="385887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Proposed Methodology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691255" y="2065412"/>
            <a:ext cx="744881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Cauchy distribution can adjust the location of data peak to embody the focus of attention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Cross-entropy loss and quantization loss based on the Cauchy distribution which respectively aim at similarity hash learning and hash codes quality controlling.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3318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38" y="1509357"/>
            <a:ext cx="2795587" cy="432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-8255" y="131445"/>
            <a:ext cx="12052300" cy="6567805"/>
            <a:chOff x="0" y="226"/>
            <a:chExt cx="18980" cy="10343"/>
          </a:xfrm>
        </p:grpSpPr>
        <p:pic>
          <p:nvPicPr>
            <p:cNvPr id="4" name="图片 5" descr="hk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3" y="226"/>
              <a:ext cx="1563" cy="1171"/>
            </a:xfrm>
            <a:prstGeom prst="rect">
              <a:avLst/>
            </a:prstGeom>
          </p:spPr>
        </p:pic>
        <p:sp>
          <p:nvSpPr>
            <p:cNvPr id="6" name="矩形 7"/>
            <p:cNvSpPr/>
            <p:nvPr/>
          </p:nvSpPr>
          <p:spPr>
            <a:xfrm>
              <a:off x="0" y="349"/>
              <a:ext cx="354" cy="9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34" tIns="48217" rIns="96434" bIns="48217" rtlCol="0" anchor="ctr"/>
            <a:lstStyle/>
            <a:p>
              <a:pPr algn="ctr" defTabSz="963930"/>
              <a:endParaRPr lang="zh-CN" altLang="en-US" sz="1970">
                <a:solidFill>
                  <a:srgbClr val="E7E6E6">
                    <a:lumMod val="50000"/>
                  </a:srgb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pic>
          <p:nvPicPr>
            <p:cNvPr id="2" name="图片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1" y="226"/>
              <a:ext cx="6950" cy="1193"/>
            </a:xfrm>
            <a:prstGeom prst="rect">
              <a:avLst/>
            </a:prstGeom>
          </p:spPr>
        </p:pic>
        <p:pic>
          <p:nvPicPr>
            <p:cNvPr id="12" name="图片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2" y="226"/>
              <a:ext cx="1702" cy="1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图片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977" y="8358"/>
              <a:ext cx="2003" cy="2211"/>
            </a:xfrm>
            <a:prstGeom prst="rect">
              <a:avLst/>
            </a:prstGeom>
          </p:spPr>
        </p:pic>
      </p:grp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212579-5CE7-4CB7-AD17-844531F42E20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16" name="文本框 4"/>
          <p:cNvSpPr txBox="1">
            <a:spLocks noChangeArrowheads="1"/>
          </p:cNvSpPr>
          <p:nvPr/>
        </p:nvSpPr>
        <p:spPr bwMode="auto">
          <a:xfrm>
            <a:off x="811838" y="867596"/>
            <a:ext cx="385887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Proposed Methodology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212579-5CE7-4CB7-AD17-844531F42E20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  <p:grpSp>
        <p:nvGrpSpPr>
          <p:cNvPr id="4" name="Group 4"/>
          <p:cNvGrpSpPr/>
          <p:nvPr/>
        </p:nvGrpSpPr>
        <p:grpSpPr>
          <a:xfrm>
            <a:off x="-281" y="52388"/>
            <a:ext cx="12053135" cy="6658898"/>
            <a:chOff x="0" y="83"/>
            <a:chExt cx="18981" cy="10486"/>
          </a:xfrm>
        </p:grpSpPr>
        <p:sp>
          <p:nvSpPr>
            <p:cNvPr id="5" name="文本框 4"/>
            <p:cNvSpPr txBox="1"/>
            <p:nvPr/>
          </p:nvSpPr>
          <p:spPr>
            <a:xfrm>
              <a:off x="11615" y="83"/>
              <a:ext cx="5185" cy="83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方正舒体" panose="02010601030101010101" pitchFamily="2" charset="-122"/>
                  <a:ea typeface="方正舒体" panose="02010601030101010101" pitchFamily="2" charset="-122"/>
                </a:rPr>
                <a:t>华中科技大学</a:t>
              </a:r>
              <a:endParaRPr lang="en-US" altLang="zh-CN" dirty="0">
                <a:solidFill>
                  <a:schemeClr val="bg1"/>
                </a:solidFill>
                <a:latin typeface="方正舒体" panose="02010601030101010101" pitchFamily="2" charset="-122"/>
                <a:ea typeface="方正舒体" panose="02010601030101010101" pitchFamily="2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50" dirty="0">
                  <a:solidFill>
                    <a:schemeClr val="bg1"/>
                  </a:solidFill>
                  <a:latin typeface="hakuyoxingshu7000" panose="02000600000000000000" pitchFamily="2" charset="-122"/>
                  <a:ea typeface="hakuyoxingshu7000" panose="02000600000000000000" pitchFamily="2" charset="-122"/>
                  <a:cs typeface="hakuyoxingshu7000" panose="02000600000000000000" pitchFamily="2" charset="-122"/>
                </a:rPr>
                <a:t>Huazhong University of Science and Technology</a:t>
              </a:r>
              <a:endParaRPr lang="zh-CN" altLang="en-US" sz="1050" dirty="0">
                <a:solidFill>
                  <a:schemeClr val="bg1"/>
                </a:solidFill>
                <a:latin typeface="hakuyoxingshu7000" panose="02000600000000000000" pitchFamily="2" charset="-122"/>
                <a:ea typeface="hakuyoxingshu7000" panose="02000600000000000000" pitchFamily="2" charset="-122"/>
                <a:cs typeface="hakuyoxingshu7000" panose="02000600000000000000" pitchFamily="2" charset="-122"/>
              </a:endParaRPr>
            </a:p>
          </p:txBody>
        </p:sp>
        <p:pic>
          <p:nvPicPr>
            <p:cNvPr id="6" name="图片 5" descr="hk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3" y="226"/>
              <a:ext cx="1563" cy="1171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0" y="349"/>
              <a:ext cx="354" cy="9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34" tIns="48217" rIns="96434" bIns="48217" rtlCol="0" anchor="ctr"/>
            <a:lstStyle/>
            <a:p>
              <a:pPr algn="ctr" defTabSz="963930"/>
              <a:endParaRPr lang="zh-CN" altLang="en-US" sz="1970">
                <a:solidFill>
                  <a:srgbClr val="E7E6E6">
                    <a:lumMod val="50000"/>
                  </a:srgb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1" y="226"/>
              <a:ext cx="6950" cy="1193"/>
            </a:xfrm>
            <a:prstGeom prst="rect">
              <a:avLst/>
            </a:prstGeom>
          </p:spPr>
        </p:pic>
        <p:pic>
          <p:nvPicPr>
            <p:cNvPr id="9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2" y="226"/>
              <a:ext cx="1702" cy="1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图片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977" y="8358"/>
              <a:ext cx="2003" cy="2211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482" y="1149831"/>
            <a:ext cx="11485714" cy="380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sp>
        <p:nvSpPr>
          <p:cNvPr id="14" name="矩形 13"/>
          <p:cNvSpPr/>
          <p:nvPr/>
        </p:nvSpPr>
        <p:spPr>
          <a:xfrm>
            <a:off x="1131065" y="1706327"/>
            <a:ext cx="9983365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4500"/>
              </a:lnSpc>
              <a:buClr>
                <a:srgbClr val="4747BA"/>
              </a:buClr>
              <a:buFont typeface="Wingdings" pitchFamily="2" charset="2"/>
              <a:buChar char="l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</a:rPr>
              <a:t>Background</a:t>
            </a:r>
          </a:p>
          <a:p>
            <a:pPr marL="457200" indent="-457200">
              <a:lnSpc>
                <a:spcPts val="4500"/>
              </a:lnSpc>
              <a:buClr>
                <a:srgbClr val="4747BA"/>
              </a:buClr>
              <a:buFont typeface="Wingdings" pitchFamily="2" charset="2"/>
              <a:buChar char="l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</a:rPr>
              <a:t>Previous solutions</a:t>
            </a:r>
          </a:p>
          <a:p>
            <a:pPr marL="457200" indent="-457200">
              <a:lnSpc>
                <a:spcPts val="4500"/>
              </a:lnSpc>
              <a:buClr>
                <a:srgbClr val="4747BA"/>
              </a:buClr>
              <a:buFont typeface="Wingdings" pitchFamily="2" charset="2"/>
              <a:buChar char="l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</a:rPr>
              <a:t>Proposed Methodology</a:t>
            </a:r>
          </a:p>
          <a:p>
            <a:pPr marL="457200" indent="-457200">
              <a:lnSpc>
                <a:spcPts val="4500"/>
              </a:lnSpc>
              <a:buClr>
                <a:srgbClr val="4747BA"/>
              </a:buClr>
              <a:buFont typeface="Wingdings" pitchFamily="2" charset="2"/>
              <a:buChar char="l"/>
            </a:pPr>
            <a:r>
              <a:rPr lang="en-US" altLang="zh-CN" sz="2800" b="1" dirty="0">
                <a:solidFill>
                  <a:srgbClr val="4747BA"/>
                </a:solidFill>
                <a:latin typeface="微软雅黑" charset="0"/>
                <a:ea typeface="微软雅黑" charset="0"/>
              </a:rPr>
              <a:t>Experiments</a:t>
            </a:r>
          </a:p>
          <a:p>
            <a:pPr marL="457200" indent="-457200">
              <a:lnSpc>
                <a:spcPts val="4500"/>
              </a:lnSpc>
              <a:buClr>
                <a:srgbClr val="4747BA"/>
              </a:buClr>
              <a:buFont typeface="Wingdings" pitchFamily="2" charset="2"/>
              <a:buChar char="l"/>
            </a:pPr>
            <a:r>
              <a:rPr lang="en-US" altLang="zh-CN" sz="2800" dirty="0">
                <a:latin typeface="微软雅黑" charset="0"/>
                <a:ea typeface="微软雅黑" charset="0"/>
              </a:rPr>
              <a:t>Conclusion</a:t>
            </a:r>
            <a:endParaRPr lang="en-US" altLang="zh-CN" sz="2800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pPr marL="457200" indent="-457200">
              <a:lnSpc>
                <a:spcPts val="4500"/>
              </a:lnSpc>
              <a:buClr>
                <a:srgbClr val="4747BA"/>
              </a:buClr>
              <a:buFont typeface="Wingdings" pitchFamily="2" charset="2"/>
              <a:buChar char="l"/>
            </a:pPr>
            <a:endParaRPr lang="zh-CN" altLang="en-US" sz="2800" dirty="0">
              <a:latin typeface="微软雅黑" charset="0"/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976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8255" y="131445"/>
            <a:ext cx="12052300" cy="6567805"/>
            <a:chOff x="0" y="226"/>
            <a:chExt cx="18980" cy="10343"/>
          </a:xfrm>
        </p:grpSpPr>
        <p:pic>
          <p:nvPicPr>
            <p:cNvPr id="3" name="图片 5" descr="hk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3" y="226"/>
              <a:ext cx="1563" cy="1171"/>
            </a:xfrm>
            <a:prstGeom prst="rect">
              <a:avLst/>
            </a:prstGeom>
          </p:spPr>
        </p:pic>
        <p:sp>
          <p:nvSpPr>
            <p:cNvPr id="10" name="矩形 7"/>
            <p:cNvSpPr/>
            <p:nvPr/>
          </p:nvSpPr>
          <p:spPr>
            <a:xfrm>
              <a:off x="0" y="349"/>
              <a:ext cx="354" cy="9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34" tIns="48217" rIns="96434" bIns="48217" rtlCol="0" anchor="ctr"/>
            <a:lstStyle/>
            <a:p>
              <a:pPr algn="ctr" defTabSz="963930"/>
              <a:endParaRPr lang="zh-CN" altLang="en-US" sz="1970">
                <a:solidFill>
                  <a:srgbClr val="E7E6E6">
                    <a:lumMod val="50000"/>
                  </a:srgb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pic>
          <p:nvPicPr>
            <p:cNvPr id="11" name="图片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1" y="226"/>
              <a:ext cx="6950" cy="1193"/>
            </a:xfrm>
            <a:prstGeom prst="rect">
              <a:avLst/>
            </a:prstGeom>
          </p:spPr>
        </p:pic>
        <p:pic>
          <p:nvPicPr>
            <p:cNvPr id="12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2" y="226"/>
              <a:ext cx="1702" cy="1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图片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977" y="8358"/>
              <a:ext cx="2003" cy="2211"/>
            </a:xfrm>
            <a:prstGeom prst="rect">
              <a:avLst/>
            </a:prstGeom>
          </p:spPr>
        </p:pic>
      </p:grp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212579-5CE7-4CB7-AD17-844531F42E20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14" name="文本框 4"/>
          <p:cNvSpPr txBox="1">
            <a:spLocks noChangeArrowheads="1"/>
          </p:cNvSpPr>
          <p:nvPr/>
        </p:nvSpPr>
        <p:spPr bwMode="auto">
          <a:xfrm>
            <a:off x="811838" y="867596"/>
            <a:ext cx="18280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i="1" dirty="0" smtClean="0">
                <a:solidFill>
                  <a:srgbClr val="0070C0"/>
                </a:solidFill>
              </a:rPr>
              <a:t>Experiments</a:t>
            </a:r>
            <a:r>
              <a:rPr lang="en-US" altLang="zh-CN" sz="2400" b="1" i="1" dirty="0" smtClean="0"/>
              <a:t> </a:t>
            </a:r>
            <a:endParaRPr lang="en-US" altLang="zh-CN" sz="2400" dirty="0">
              <a:solidFill>
                <a:srgbClr val="004074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FF16B19-C59A-4B5C-B043-E1F4749A11B6}"/>
              </a:ext>
            </a:extLst>
          </p:cNvPr>
          <p:cNvSpPr txBox="1"/>
          <p:nvPr/>
        </p:nvSpPr>
        <p:spPr>
          <a:xfrm>
            <a:off x="859275" y="1563266"/>
            <a:ext cx="547879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settings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Tool: </a:t>
            </a:r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 model: ResNet-101</a:t>
            </a: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GCN: 2 layers</a:t>
            </a: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Training: SGD</a:t>
            </a: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rate: 0.1 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u"/>
            </a:pP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Batchsize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32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D560B62-E24F-45D7-9625-8C0779BCECA2}"/>
              </a:ext>
            </a:extLst>
          </p:cNvPr>
          <p:cNvSpPr txBox="1"/>
          <p:nvPr/>
        </p:nvSpPr>
        <p:spPr>
          <a:xfrm>
            <a:off x="859276" y="4815413"/>
            <a:ext cx="40695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Datasets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MS-COCO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VOC-2007</a:t>
            </a:r>
          </a:p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MIR-FLICKR25k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8971A72-8F7B-4EA6-BE04-F4150D435537}"/>
              </a:ext>
            </a:extLst>
          </p:cNvPr>
          <p:cNvSpPr txBox="1"/>
          <p:nvPr/>
        </p:nvSpPr>
        <p:spPr>
          <a:xfrm>
            <a:off x="6565251" y="1563266"/>
            <a:ext cx="50215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 metrics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Convergence efficiency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MAP@H≤2, P@H≤2, R@H≤2,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etc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D84CAD67-79EC-460D-833D-180B01898294}"/>
              </a:ext>
            </a:extLst>
          </p:cNvPr>
          <p:cNvSpPr txBox="1"/>
          <p:nvPr/>
        </p:nvSpPr>
        <p:spPr>
          <a:xfrm>
            <a:off x="6565251" y="3356273"/>
            <a:ext cx="547879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results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Convergence efficiency comparisons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MAP@H≤2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Results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P@H≤2, R@H≤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Results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Ablation 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study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results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81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729509" y="4325769"/>
            <a:ext cx="1013177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above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figure shows the efficiency of MFB.</a:t>
            </a: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LAH has already converged on the 15-th and 17-th epoch, and obtained the best MAP of 93.43% and 82.40% respectively. However, at the same epoch, ML-GCN never converges and its MAP scores are respectively 72.91% and 38.39% lower than LAH on VOC2007 and MS-COCO.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5366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323" y="1730995"/>
            <a:ext cx="7296150" cy="2713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-8255" y="131445"/>
            <a:ext cx="12052300" cy="6567805"/>
            <a:chOff x="0" y="226"/>
            <a:chExt cx="18980" cy="10343"/>
          </a:xfrm>
        </p:grpSpPr>
        <p:pic>
          <p:nvPicPr>
            <p:cNvPr id="3" name="图片 5" descr="hk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3" y="226"/>
              <a:ext cx="1563" cy="1171"/>
            </a:xfrm>
            <a:prstGeom prst="rect">
              <a:avLst/>
            </a:prstGeom>
          </p:spPr>
        </p:pic>
        <p:sp>
          <p:nvSpPr>
            <p:cNvPr id="10" name="矩形 7"/>
            <p:cNvSpPr/>
            <p:nvPr/>
          </p:nvSpPr>
          <p:spPr>
            <a:xfrm>
              <a:off x="0" y="349"/>
              <a:ext cx="354" cy="9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34" tIns="48217" rIns="96434" bIns="48217" rtlCol="0" anchor="ctr"/>
            <a:lstStyle/>
            <a:p>
              <a:pPr algn="ctr" defTabSz="963930"/>
              <a:endParaRPr lang="zh-CN" altLang="en-US" sz="1970">
                <a:solidFill>
                  <a:srgbClr val="E7E6E6">
                    <a:lumMod val="50000"/>
                  </a:srgb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pic>
          <p:nvPicPr>
            <p:cNvPr id="11" name="图片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1" y="226"/>
              <a:ext cx="6950" cy="1193"/>
            </a:xfrm>
            <a:prstGeom prst="rect">
              <a:avLst/>
            </a:prstGeom>
          </p:spPr>
        </p:pic>
        <p:pic>
          <p:nvPicPr>
            <p:cNvPr id="12" name="图片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2" y="226"/>
              <a:ext cx="1702" cy="1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图片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977" y="8358"/>
              <a:ext cx="2003" cy="2211"/>
            </a:xfrm>
            <a:prstGeom prst="rect">
              <a:avLst/>
            </a:prstGeom>
          </p:spPr>
        </p:pic>
      </p:grp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212579-5CE7-4CB7-AD17-844531F42E20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15" name="文本框 4"/>
          <p:cNvSpPr txBox="1">
            <a:spLocks noChangeArrowheads="1"/>
          </p:cNvSpPr>
          <p:nvPr/>
        </p:nvSpPr>
        <p:spPr bwMode="auto">
          <a:xfrm>
            <a:off x="811838" y="867596"/>
            <a:ext cx="21782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Experiments</a:t>
            </a:r>
            <a:r>
              <a:rPr lang="en-US" altLang="zh-CN" sz="2400" b="1" i="1" dirty="0" smtClean="0"/>
              <a:t> </a:t>
            </a:r>
            <a:endParaRPr lang="en-US" altLang="zh-CN" sz="2400" dirty="0">
              <a:solidFill>
                <a:srgbClr val="004074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52FD9FB-B341-49F8-AA9D-7C859A127066}"/>
              </a:ext>
            </a:extLst>
          </p:cNvPr>
          <p:cNvSpPr txBox="1"/>
          <p:nvPr/>
        </p:nvSpPr>
        <p:spPr>
          <a:xfrm>
            <a:off x="2628315" y="1264379"/>
            <a:ext cx="6334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Convergence efficiency</a:t>
            </a:r>
            <a:endParaRPr lang="zh-CN" alt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文本框 4"/>
          <p:cNvSpPr txBox="1">
            <a:spLocks noChangeArrowheads="1"/>
          </p:cNvSpPr>
          <p:nvPr/>
        </p:nvSpPr>
        <p:spPr bwMode="auto">
          <a:xfrm>
            <a:off x="804549" y="993898"/>
            <a:ext cx="15872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Abstract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400" dirty="0">
              <a:solidFill>
                <a:srgbClr val="00407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06228" y="1778232"/>
            <a:ext cx="1051052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Existing hashing algorithms neglect the dependency between objects in a multi-label image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endParaRPr lang="en-US" altLang="zh-CN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Fail to capture the attention information in the feature extraction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endParaRPr lang="en-US" altLang="zh-CN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Disadvantages mentioned above limit the precision of hash codes in some degree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endParaRPr lang="en-US" altLang="zh-CN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We use MFB structure, GCN structure, Cauchy Loss function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endParaRPr lang="en-US" altLang="zh-CN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" name="图片 5" descr="h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11" y="143475"/>
            <a:ext cx="992505" cy="74358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-281" y="22136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3930"/>
            <a:endParaRPr lang="zh-CN" altLang="en-US" sz="1970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169" y="143475"/>
            <a:ext cx="4413151" cy="75772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0643" y="5307467"/>
            <a:ext cx="1272211" cy="1403819"/>
          </a:xfrm>
          <a:prstGeom prst="rect">
            <a:avLst/>
          </a:prstGeom>
        </p:spPr>
      </p:pic>
      <p:pic>
        <p:nvPicPr>
          <p:cNvPr id="10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815" y="143475"/>
            <a:ext cx="1080776" cy="7350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212579-5CE7-4CB7-AD17-844531F42E20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593850" y="4599920"/>
            <a:ext cx="90043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Mean Average Precision within Hamming Radius 2 (MAP@H≤2) of all comparison methods are listed in Table above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Experimental results show LAH has stable advantages over other algorithms at different code lengths and averagely outperforms .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6390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7005" y="2229782"/>
            <a:ext cx="9004300" cy="218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-8255" y="131445"/>
            <a:ext cx="12052300" cy="6567805"/>
            <a:chOff x="0" y="226"/>
            <a:chExt cx="18980" cy="10343"/>
          </a:xfrm>
        </p:grpSpPr>
        <p:pic>
          <p:nvPicPr>
            <p:cNvPr id="3" name="图片 5" descr="hk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3" y="226"/>
              <a:ext cx="1563" cy="1171"/>
            </a:xfrm>
            <a:prstGeom prst="rect">
              <a:avLst/>
            </a:prstGeom>
          </p:spPr>
        </p:pic>
        <p:sp>
          <p:nvSpPr>
            <p:cNvPr id="10" name="矩形 7"/>
            <p:cNvSpPr/>
            <p:nvPr/>
          </p:nvSpPr>
          <p:spPr>
            <a:xfrm>
              <a:off x="0" y="349"/>
              <a:ext cx="354" cy="9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34" tIns="48217" rIns="96434" bIns="48217" rtlCol="0" anchor="ctr"/>
            <a:lstStyle/>
            <a:p>
              <a:pPr algn="ctr" defTabSz="963930"/>
              <a:endParaRPr lang="zh-CN" altLang="en-US" sz="1970">
                <a:solidFill>
                  <a:srgbClr val="E7E6E6">
                    <a:lumMod val="50000"/>
                  </a:srgb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pic>
          <p:nvPicPr>
            <p:cNvPr id="11" name="图片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1" y="226"/>
              <a:ext cx="6950" cy="1193"/>
            </a:xfrm>
            <a:prstGeom prst="rect">
              <a:avLst/>
            </a:prstGeom>
          </p:spPr>
        </p:pic>
        <p:pic>
          <p:nvPicPr>
            <p:cNvPr id="12" name="图片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2" y="226"/>
              <a:ext cx="1702" cy="1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图片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977" y="8358"/>
              <a:ext cx="2003" cy="2211"/>
            </a:xfrm>
            <a:prstGeom prst="rect">
              <a:avLst/>
            </a:prstGeom>
          </p:spPr>
        </p:pic>
      </p:grp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212579-5CE7-4CB7-AD17-844531F42E20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15" name="文本框 4"/>
          <p:cNvSpPr txBox="1">
            <a:spLocks noChangeArrowheads="1"/>
          </p:cNvSpPr>
          <p:nvPr/>
        </p:nvSpPr>
        <p:spPr bwMode="auto">
          <a:xfrm>
            <a:off x="811838" y="867596"/>
            <a:ext cx="18280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i="1" dirty="0" smtClean="0">
                <a:solidFill>
                  <a:srgbClr val="0070C0"/>
                </a:solidFill>
              </a:rPr>
              <a:t>Experiments</a:t>
            </a:r>
            <a:r>
              <a:rPr lang="en-US" altLang="zh-CN" sz="2400" b="1" i="1" dirty="0" smtClean="0"/>
              <a:t> </a:t>
            </a:r>
            <a:endParaRPr lang="en-US" altLang="zh-CN" sz="2400" dirty="0">
              <a:solidFill>
                <a:srgbClr val="004074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21B5E42-6C39-4820-A3FB-90430FF3B34E}"/>
              </a:ext>
            </a:extLst>
          </p:cNvPr>
          <p:cNvSpPr txBox="1"/>
          <p:nvPr/>
        </p:nvSpPr>
        <p:spPr>
          <a:xfrm>
            <a:off x="2763182" y="1446003"/>
            <a:ext cx="6334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MAP@H≤2  Results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8255" y="131445"/>
            <a:ext cx="12052300" cy="6567805"/>
            <a:chOff x="0" y="226"/>
            <a:chExt cx="18980" cy="10343"/>
          </a:xfrm>
        </p:grpSpPr>
        <p:pic>
          <p:nvPicPr>
            <p:cNvPr id="3" name="图片 5" descr="hk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3" y="226"/>
              <a:ext cx="1563" cy="1171"/>
            </a:xfrm>
            <a:prstGeom prst="rect">
              <a:avLst/>
            </a:prstGeom>
          </p:spPr>
        </p:pic>
        <p:sp>
          <p:nvSpPr>
            <p:cNvPr id="10" name="矩形 7"/>
            <p:cNvSpPr/>
            <p:nvPr/>
          </p:nvSpPr>
          <p:spPr>
            <a:xfrm>
              <a:off x="0" y="349"/>
              <a:ext cx="354" cy="9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34" tIns="48217" rIns="96434" bIns="48217" rtlCol="0" anchor="ctr"/>
            <a:lstStyle/>
            <a:p>
              <a:pPr algn="ctr" defTabSz="963930"/>
              <a:endParaRPr lang="zh-CN" altLang="en-US" sz="1970">
                <a:solidFill>
                  <a:srgbClr val="E7E6E6">
                    <a:lumMod val="50000"/>
                  </a:srgb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pic>
          <p:nvPicPr>
            <p:cNvPr id="11" name="图片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1" y="226"/>
              <a:ext cx="6950" cy="1193"/>
            </a:xfrm>
            <a:prstGeom prst="rect">
              <a:avLst/>
            </a:prstGeom>
          </p:spPr>
        </p:pic>
        <p:pic>
          <p:nvPicPr>
            <p:cNvPr id="12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2" y="226"/>
              <a:ext cx="1702" cy="1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图片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977" y="8358"/>
              <a:ext cx="2003" cy="2211"/>
            </a:xfrm>
            <a:prstGeom prst="rect">
              <a:avLst/>
            </a:prstGeom>
          </p:spPr>
        </p:pic>
      </p:grpSp>
      <p:sp>
        <p:nvSpPr>
          <p:cNvPr id="8" name="矩形 7"/>
          <p:cNvSpPr/>
          <p:nvPr/>
        </p:nvSpPr>
        <p:spPr>
          <a:xfrm>
            <a:off x="7572215" y="2065337"/>
            <a:ext cx="439017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As shown in subfigure (a), (b) and (c), LAH achieves the highest P@H≤2 results on all the three benchmark datasets at different code lengths.</a:t>
            </a: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As shown in subfigure (d), (e) and (f), LAH also achieves the highest R@H≤2 results on all the three datasets.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7414" name="图片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38" y="2065337"/>
            <a:ext cx="6864350" cy="382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212579-5CE7-4CB7-AD17-844531F42E20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15" name="文本框 4"/>
          <p:cNvSpPr txBox="1">
            <a:spLocks noChangeArrowheads="1"/>
          </p:cNvSpPr>
          <p:nvPr/>
        </p:nvSpPr>
        <p:spPr bwMode="auto">
          <a:xfrm>
            <a:off x="811838" y="867596"/>
            <a:ext cx="21782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Experiments</a:t>
            </a:r>
            <a:r>
              <a:rPr lang="en-US" altLang="zh-CN" sz="2400" b="1" i="1" dirty="0" smtClean="0"/>
              <a:t> </a:t>
            </a:r>
            <a:endParaRPr lang="en-US" altLang="zh-CN" sz="2400" dirty="0">
              <a:solidFill>
                <a:srgbClr val="004074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21B5E42-6C39-4820-A3FB-90430FF3B34E}"/>
              </a:ext>
            </a:extLst>
          </p:cNvPr>
          <p:cNvSpPr txBox="1"/>
          <p:nvPr/>
        </p:nvSpPr>
        <p:spPr>
          <a:xfrm>
            <a:off x="2763182" y="1446003"/>
            <a:ext cx="6334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P@H≤2, R@H≤2 </a:t>
            </a:r>
            <a:r>
              <a:rPr lang="en-US" altLang="zh-CN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endParaRPr lang="en-US" altLang="zh-CN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549570" y="3955693"/>
            <a:ext cx="924179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We compare the performance under </a:t>
            </a:r>
            <a:r>
              <a:rPr lang="en-US" altLang="zh-CN" sz="2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GloVe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with other popular counterparts including </a:t>
            </a:r>
            <a:r>
              <a:rPr lang="en-US" altLang="zh-CN" sz="2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GoogleNews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and </a:t>
            </a:r>
            <a:r>
              <a:rPr lang="en-US" altLang="zh-CN" sz="20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FastText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(result: </a:t>
            </a:r>
            <a:r>
              <a:rPr lang="en-US" altLang="zh-CN" sz="2000" dirty="0" err="1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GloVe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is the best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).</a:t>
            </a:r>
            <a:endParaRPr lang="en-US" altLang="zh-CN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Fusion method (FM) is a LAH component used to fuse the label information and image feature. We compare the performance under MFB and DP which is used in MLGCN. </a:t>
            </a:r>
            <a:r>
              <a:rPr lang="en-US" altLang="zh-CN" sz="200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(result: MFB is better than DP</a:t>
            </a:r>
            <a:r>
              <a:rPr lang="en-US" altLang="zh-CN" sz="2000" dirty="0" smtClean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).</a:t>
            </a:r>
            <a:endParaRPr lang="en-US" altLang="zh-CN" sz="2000" dirty="0">
              <a:solidFill>
                <a:srgbClr val="C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8438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433" y="2136418"/>
            <a:ext cx="8882063" cy="17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/>
          <p:cNvGrpSpPr/>
          <p:nvPr/>
        </p:nvGrpSpPr>
        <p:grpSpPr>
          <a:xfrm>
            <a:off x="-8255" y="131445"/>
            <a:ext cx="12052300" cy="6567805"/>
            <a:chOff x="0" y="226"/>
            <a:chExt cx="18980" cy="10343"/>
          </a:xfrm>
        </p:grpSpPr>
        <p:pic>
          <p:nvPicPr>
            <p:cNvPr id="3" name="图片 5" descr="hk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3" y="226"/>
              <a:ext cx="1563" cy="1171"/>
            </a:xfrm>
            <a:prstGeom prst="rect">
              <a:avLst/>
            </a:prstGeom>
          </p:spPr>
        </p:pic>
        <p:sp>
          <p:nvSpPr>
            <p:cNvPr id="10" name="矩形 7"/>
            <p:cNvSpPr/>
            <p:nvPr/>
          </p:nvSpPr>
          <p:spPr>
            <a:xfrm>
              <a:off x="0" y="349"/>
              <a:ext cx="354" cy="9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34" tIns="48217" rIns="96434" bIns="48217" rtlCol="0" anchor="ctr"/>
            <a:lstStyle/>
            <a:p>
              <a:pPr algn="ctr" defTabSz="963930"/>
              <a:endParaRPr lang="zh-CN" altLang="en-US" sz="1970">
                <a:solidFill>
                  <a:srgbClr val="E7E6E6">
                    <a:lumMod val="50000"/>
                  </a:srgb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pic>
          <p:nvPicPr>
            <p:cNvPr id="11" name="图片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1" y="226"/>
              <a:ext cx="6950" cy="1193"/>
            </a:xfrm>
            <a:prstGeom prst="rect">
              <a:avLst/>
            </a:prstGeom>
          </p:spPr>
        </p:pic>
        <p:pic>
          <p:nvPicPr>
            <p:cNvPr id="12" name="图片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2" y="226"/>
              <a:ext cx="1702" cy="1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图片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977" y="8358"/>
              <a:ext cx="2003" cy="2211"/>
            </a:xfrm>
            <a:prstGeom prst="rect">
              <a:avLst/>
            </a:prstGeom>
          </p:spPr>
        </p:pic>
      </p:grp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212579-5CE7-4CB7-AD17-844531F42E20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15" name="文本框 4"/>
          <p:cNvSpPr txBox="1">
            <a:spLocks noChangeArrowheads="1"/>
          </p:cNvSpPr>
          <p:nvPr/>
        </p:nvSpPr>
        <p:spPr bwMode="auto">
          <a:xfrm>
            <a:off x="811838" y="867596"/>
            <a:ext cx="21782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Experiments</a:t>
            </a:r>
            <a:r>
              <a:rPr lang="en-US" altLang="zh-CN" sz="2400" b="1" i="1" dirty="0" smtClean="0"/>
              <a:t> </a:t>
            </a:r>
            <a:endParaRPr lang="en-US" altLang="zh-CN" sz="2400" dirty="0">
              <a:solidFill>
                <a:srgbClr val="004074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21B5E42-6C39-4820-A3FB-90430FF3B34E}"/>
              </a:ext>
            </a:extLst>
          </p:cNvPr>
          <p:cNvSpPr txBox="1"/>
          <p:nvPr/>
        </p:nvSpPr>
        <p:spPr>
          <a:xfrm>
            <a:off x="2763182" y="1446003"/>
            <a:ext cx="6334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Ablation study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739141" y="4599920"/>
            <a:ext cx="888797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t-SNE visualization of the hash </a:t>
            </a:r>
            <a:r>
              <a:rPr lang="en-US" altLang="zh-CN" sz="20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codeslearnt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by LAH and our baseline RCDH on VOC2007 dataset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LAH 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can not only better distinguish different categories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but also 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gather the same categories more compactly.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Although RCDH 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is equally excellent, its effect is not as good as LAH.</a:t>
            </a:r>
            <a:endParaRPr lang="en-US" altLang="zh-CN" sz="2000" dirty="0">
              <a:solidFill>
                <a:srgbClr val="C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8255" y="131445"/>
            <a:ext cx="12052300" cy="6567805"/>
            <a:chOff x="0" y="226"/>
            <a:chExt cx="18980" cy="10343"/>
          </a:xfrm>
        </p:grpSpPr>
        <p:pic>
          <p:nvPicPr>
            <p:cNvPr id="3" name="图片 5" descr="hk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3" y="226"/>
              <a:ext cx="1563" cy="1171"/>
            </a:xfrm>
            <a:prstGeom prst="rect">
              <a:avLst/>
            </a:prstGeom>
          </p:spPr>
        </p:pic>
        <p:sp>
          <p:nvSpPr>
            <p:cNvPr id="10" name="矩形 7"/>
            <p:cNvSpPr/>
            <p:nvPr/>
          </p:nvSpPr>
          <p:spPr>
            <a:xfrm>
              <a:off x="0" y="349"/>
              <a:ext cx="354" cy="9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34" tIns="48217" rIns="96434" bIns="48217" rtlCol="0" anchor="ctr"/>
            <a:lstStyle/>
            <a:p>
              <a:pPr algn="ctr" defTabSz="963930"/>
              <a:endParaRPr lang="zh-CN" altLang="en-US" sz="1970">
                <a:solidFill>
                  <a:srgbClr val="E7E6E6">
                    <a:lumMod val="50000"/>
                  </a:srgb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pic>
          <p:nvPicPr>
            <p:cNvPr id="11" name="图片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1" y="226"/>
              <a:ext cx="6950" cy="1193"/>
            </a:xfrm>
            <a:prstGeom prst="rect">
              <a:avLst/>
            </a:prstGeom>
          </p:spPr>
        </p:pic>
        <p:pic>
          <p:nvPicPr>
            <p:cNvPr id="12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2" y="226"/>
              <a:ext cx="1702" cy="1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图片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977" y="8358"/>
              <a:ext cx="2003" cy="2211"/>
            </a:xfrm>
            <a:prstGeom prst="rect">
              <a:avLst/>
            </a:prstGeom>
          </p:spPr>
        </p:pic>
      </p:grp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212579-5CE7-4CB7-AD17-844531F42E20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15" name="文本框 4"/>
          <p:cNvSpPr txBox="1">
            <a:spLocks noChangeArrowheads="1"/>
          </p:cNvSpPr>
          <p:nvPr/>
        </p:nvSpPr>
        <p:spPr bwMode="auto">
          <a:xfrm>
            <a:off x="811838" y="867596"/>
            <a:ext cx="21782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Experiments</a:t>
            </a:r>
            <a:r>
              <a:rPr lang="en-US" altLang="zh-CN" sz="2400" b="1" i="1" dirty="0" smtClean="0"/>
              <a:t> </a:t>
            </a:r>
            <a:endParaRPr lang="en-US" altLang="zh-CN" sz="2400" dirty="0">
              <a:solidFill>
                <a:srgbClr val="004074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21B5E42-6C39-4820-A3FB-90430FF3B34E}"/>
              </a:ext>
            </a:extLst>
          </p:cNvPr>
          <p:cNvSpPr txBox="1"/>
          <p:nvPr/>
        </p:nvSpPr>
        <p:spPr>
          <a:xfrm>
            <a:off x="2763182" y="1446003"/>
            <a:ext cx="6334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Visualization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5312" y="1907668"/>
            <a:ext cx="6278503" cy="2733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0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212579-5CE7-4CB7-AD17-844531F42E20}" type="slidenum">
              <a:rPr lang="zh-CN" altLang="en-US" smtClean="0"/>
              <a:pPr>
                <a:defRPr/>
              </a:pPr>
              <a:t>23</a:t>
            </a:fld>
            <a:endParaRPr lang="zh-CN" altLang="en-US" dirty="0"/>
          </a:p>
        </p:txBody>
      </p:sp>
      <p:grpSp>
        <p:nvGrpSpPr>
          <p:cNvPr id="4" name="Group 4"/>
          <p:cNvGrpSpPr/>
          <p:nvPr/>
        </p:nvGrpSpPr>
        <p:grpSpPr>
          <a:xfrm>
            <a:off x="-281" y="52388"/>
            <a:ext cx="12053135" cy="6658898"/>
            <a:chOff x="0" y="83"/>
            <a:chExt cx="18981" cy="10486"/>
          </a:xfrm>
        </p:grpSpPr>
        <p:sp>
          <p:nvSpPr>
            <p:cNvPr id="5" name="文本框 4"/>
            <p:cNvSpPr txBox="1"/>
            <p:nvPr/>
          </p:nvSpPr>
          <p:spPr>
            <a:xfrm>
              <a:off x="11615" y="83"/>
              <a:ext cx="5185" cy="83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方正舒体" panose="02010601030101010101" pitchFamily="2" charset="-122"/>
                  <a:ea typeface="方正舒体" panose="02010601030101010101" pitchFamily="2" charset="-122"/>
                </a:rPr>
                <a:t>华中科技大学</a:t>
              </a:r>
              <a:endParaRPr lang="en-US" altLang="zh-CN" dirty="0">
                <a:solidFill>
                  <a:schemeClr val="bg1"/>
                </a:solidFill>
                <a:latin typeface="方正舒体" panose="02010601030101010101" pitchFamily="2" charset="-122"/>
                <a:ea typeface="方正舒体" panose="02010601030101010101" pitchFamily="2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50" dirty="0">
                  <a:solidFill>
                    <a:schemeClr val="bg1"/>
                  </a:solidFill>
                  <a:latin typeface="hakuyoxingshu7000" panose="02000600000000000000" pitchFamily="2" charset="-122"/>
                  <a:ea typeface="hakuyoxingshu7000" panose="02000600000000000000" pitchFamily="2" charset="-122"/>
                  <a:cs typeface="hakuyoxingshu7000" panose="02000600000000000000" pitchFamily="2" charset="-122"/>
                </a:rPr>
                <a:t>Huazhong University of Science and Technology</a:t>
              </a:r>
              <a:endParaRPr lang="zh-CN" altLang="en-US" sz="1050" dirty="0">
                <a:solidFill>
                  <a:schemeClr val="bg1"/>
                </a:solidFill>
                <a:latin typeface="hakuyoxingshu7000" panose="02000600000000000000" pitchFamily="2" charset="-122"/>
                <a:ea typeface="hakuyoxingshu7000" panose="02000600000000000000" pitchFamily="2" charset="-122"/>
                <a:cs typeface="hakuyoxingshu7000" panose="02000600000000000000" pitchFamily="2" charset="-122"/>
              </a:endParaRPr>
            </a:p>
          </p:txBody>
        </p:sp>
        <p:pic>
          <p:nvPicPr>
            <p:cNvPr id="6" name="图片 5" descr="hk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3" y="226"/>
              <a:ext cx="1563" cy="1171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0" y="349"/>
              <a:ext cx="354" cy="9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34" tIns="48217" rIns="96434" bIns="48217" rtlCol="0" anchor="ctr"/>
            <a:lstStyle/>
            <a:p>
              <a:pPr algn="ctr" defTabSz="963930"/>
              <a:endParaRPr lang="zh-CN" altLang="en-US" sz="1970">
                <a:solidFill>
                  <a:srgbClr val="E7E6E6">
                    <a:lumMod val="50000"/>
                  </a:srgb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1" y="226"/>
              <a:ext cx="6950" cy="1193"/>
            </a:xfrm>
            <a:prstGeom prst="rect">
              <a:avLst/>
            </a:prstGeom>
          </p:spPr>
        </p:pic>
        <p:pic>
          <p:nvPicPr>
            <p:cNvPr id="9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2" y="226"/>
              <a:ext cx="1702" cy="1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图片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977" y="8358"/>
              <a:ext cx="2003" cy="2211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482" y="1149831"/>
            <a:ext cx="11485714" cy="380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sp>
        <p:nvSpPr>
          <p:cNvPr id="14" name="矩形 13"/>
          <p:cNvSpPr/>
          <p:nvPr/>
        </p:nvSpPr>
        <p:spPr>
          <a:xfrm>
            <a:off x="1131065" y="1706327"/>
            <a:ext cx="9983365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4500"/>
              </a:lnSpc>
              <a:buClr>
                <a:srgbClr val="4747BA"/>
              </a:buClr>
              <a:buFont typeface="Wingdings" pitchFamily="2" charset="2"/>
              <a:buChar char="l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</a:rPr>
              <a:t>Background</a:t>
            </a:r>
          </a:p>
          <a:p>
            <a:pPr marL="457200" indent="-457200">
              <a:lnSpc>
                <a:spcPts val="4500"/>
              </a:lnSpc>
              <a:buClr>
                <a:srgbClr val="4747BA"/>
              </a:buClr>
              <a:buFont typeface="Wingdings" pitchFamily="2" charset="2"/>
              <a:buChar char="l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</a:rPr>
              <a:t>Previous solutions</a:t>
            </a:r>
          </a:p>
          <a:p>
            <a:pPr marL="457200" indent="-457200">
              <a:lnSpc>
                <a:spcPts val="4500"/>
              </a:lnSpc>
              <a:buClr>
                <a:srgbClr val="4747BA"/>
              </a:buClr>
              <a:buFont typeface="Wingdings" pitchFamily="2" charset="2"/>
              <a:buChar char="l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</a:rPr>
              <a:t>Proposed Methodology</a:t>
            </a:r>
          </a:p>
          <a:p>
            <a:pPr marL="457200" indent="-457200">
              <a:lnSpc>
                <a:spcPts val="4500"/>
              </a:lnSpc>
              <a:buClr>
                <a:srgbClr val="4747BA"/>
              </a:buClr>
              <a:buFont typeface="Wingdings" pitchFamily="2" charset="2"/>
              <a:buChar char="l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</a:rPr>
              <a:t>Experiments</a:t>
            </a:r>
          </a:p>
          <a:p>
            <a:pPr marL="457200" indent="-457200">
              <a:lnSpc>
                <a:spcPts val="4500"/>
              </a:lnSpc>
              <a:buClr>
                <a:srgbClr val="4747BA"/>
              </a:buClr>
              <a:buFont typeface="Wingdings" pitchFamily="2" charset="2"/>
              <a:buChar char="l"/>
            </a:pPr>
            <a:r>
              <a:rPr lang="en-US" altLang="zh-CN" sz="2800" b="1" dirty="0">
                <a:solidFill>
                  <a:srgbClr val="4747BA"/>
                </a:solidFill>
                <a:latin typeface="微软雅黑" charset="0"/>
                <a:ea typeface="微软雅黑" charset="0"/>
              </a:rPr>
              <a:t>Conclusion</a:t>
            </a:r>
          </a:p>
          <a:p>
            <a:pPr marL="457200" indent="-457200">
              <a:lnSpc>
                <a:spcPts val="4500"/>
              </a:lnSpc>
              <a:buClr>
                <a:srgbClr val="4747BA"/>
              </a:buClr>
              <a:buFont typeface="Wingdings" pitchFamily="2" charset="2"/>
              <a:buChar char="l"/>
            </a:pPr>
            <a:endParaRPr lang="zh-CN" altLang="en-US" sz="2800" dirty="0">
              <a:latin typeface="微软雅黑" charset="0"/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582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484630" y="1716405"/>
            <a:ext cx="9007475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LAH adopts co-occurrence probability over the label set to explore the interdependency between objects and uses GCN to learn the co-occurrence </a:t>
            </a:r>
            <a:r>
              <a:rPr lang="en-US" altLang="zh-CN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embeddings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 </a:t>
            </a:r>
            <a:endParaRPr lang="en-US" altLang="zh-CN" sz="24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  <a:defRPr/>
            </a:pPr>
            <a:endParaRPr lang="en-US" altLang="zh-CN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LAH utilizes MFB to fuse the image representations and label co-occurrence </a:t>
            </a:r>
            <a:r>
              <a:rPr lang="en-US" altLang="zh-CN" sz="2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embeddings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in an end-to-end manner, which integrates the multi-modal co-attention as well as promotes the learning efficiency</a:t>
            </a:r>
            <a:r>
              <a:rPr lang="en-US" altLang="zh-CN" sz="2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  <a:defRPr/>
            </a:pPr>
            <a:endParaRPr lang="en-US" altLang="zh-CN" sz="24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  <a:defRPr/>
            </a:pP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Extensive experiments on VOC2007, MS-COCO and FLICKR25K demonstrate LAH has a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high convergence rate 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and </a:t>
            </a:r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can generate high-quality hash codes </a:t>
            </a:r>
            <a:r>
              <a:rPr lang="en-US" altLang="zh-CN" sz="2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and achieve better retrieval results than the state-of-the-art hashing methods.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-8255" y="131445"/>
            <a:ext cx="12052300" cy="6567805"/>
            <a:chOff x="0" y="226"/>
            <a:chExt cx="18980" cy="10343"/>
          </a:xfrm>
        </p:grpSpPr>
        <p:pic>
          <p:nvPicPr>
            <p:cNvPr id="4" name="图片 5" descr="hk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3" y="226"/>
              <a:ext cx="1563" cy="1171"/>
            </a:xfrm>
            <a:prstGeom prst="rect">
              <a:avLst/>
            </a:prstGeom>
          </p:spPr>
        </p:pic>
        <p:sp>
          <p:nvSpPr>
            <p:cNvPr id="10" name="矩形 7"/>
            <p:cNvSpPr/>
            <p:nvPr/>
          </p:nvSpPr>
          <p:spPr>
            <a:xfrm>
              <a:off x="0" y="349"/>
              <a:ext cx="354" cy="9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34" tIns="48217" rIns="96434" bIns="48217" rtlCol="0" anchor="ctr"/>
            <a:lstStyle/>
            <a:p>
              <a:pPr algn="ctr" defTabSz="963930"/>
              <a:endParaRPr lang="zh-CN" altLang="en-US" sz="1970">
                <a:solidFill>
                  <a:srgbClr val="E7E6E6">
                    <a:lumMod val="50000"/>
                  </a:srgb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pic>
          <p:nvPicPr>
            <p:cNvPr id="11" name="图片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1" y="226"/>
              <a:ext cx="6950" cy="1193"/>
            </a:xfrm>
            <a:prstGeom prst="rect">
              <a:avLst/>
            </a:prstGeom>
          </p:spPr>
        </p:pic>
        <p:pic>
          <p:nvPicPr>
            <p:cNvPr id="12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2" y="226"/>
              <a:ext cx="1702" cy="1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图片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977" y="8358"/>
              <a:ext cx="2003" cy="2211"/>
            </a:xfrm>
            <a:prstGeom prst="rect">
              <a:avLst/>
            </a:prstGeom>
          </p:spPr>
        </p:pic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212579-5CE7-4CB7-AD17-844531F42E20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14" name="文本框 4"/>
          <p:cNvSpPr txBox="1">
            <a:spLocks noChangeArrowheads="1"/>
          </p:cNvSpPr>
          <p:nvPr/>
        </p:nvSpPr>
        <p:spPr bwMode="auto">
          <a:xfrm>
            <a:off x="811838" y="867596"/>
            <a:ext cx="18854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8255" y="131445"/>
            <a:ext cx="12052300" cy="6567805"/>
            <a:chOff x="0" y="226"/>
            <a:chExt cx="18980" cy="10343"/>
          </a:xfrm>
        </p:grpSpPr>
        <p:pic>
          <p:nvPicPr>
            <p:cNvPr id="4" name="图片 5" descr="hk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3" y="226"/>
              <a:ext cx="1563" cy="1171"/>
            </a:xfrm>
            <a:prstGeom prst="rect">
              <a:avLst/>
            </a:prstGeom>
          </p:spPr>
        </p:pic>
        <p:sp>
          <p:nvSpPr>
            <p:cNvPr id="10" name="矩形 7"/>
            <p:cNvSpPr/>
            <p:nvPr/>
          </p:nvSpPr>
          <p:spPr>
            <a:xfrm>
              <a:off x="0" y="349"/>
              <a:ext cx="354" cy="9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34" tIns="48217" rIns="96434" bIns="48217" rtlCol="0" anchor="ctr"/>
            <a:lstStyle/>
            <a:p>
              <a:pPr algn="ctr" defTabSz="963930"/>
              <a:endParaRPr lang="zh-CN" altLang="en-US" sz="1970">
                <a:solidFill>
                  <a:srgbClr val="E7E6E6">
                    <a:lumMod val="50000"/>
                  </a:srgb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pic>
          <p:nvPicPr>
            <p:cNvPr id="11" name="图片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1" y="226"/>
              <a:ext cx="6950" cy="1193"/>
            </a:xfrm>
            <a:prstGeom prst="rect">
              <a:avLst/>
            </a:prstGeom>
          </p:spPr>
        </p:pic>
        <p:pic>
          <p:nvPicPr>
            <p:cNvPr id="12" name="图片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2" y="226"/>
              <a:ext cx="1702" cy="1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图片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977" y="8358"/>
              <a:ext cx="2003" cy="2211"/>
            </a:xfrm>
            <a:prstGeom prst="rect">
              <a:avLst/>
            </a:prstGeom>
          </p:spPr>
        </p:pic>
      </p:grpSp>
      <p:sp>
        <p:nvSpPr>
          <p:cNvPr id="20483" name="矩形 1"/>
          <p:cNvSpPr>
            <a:spLocks noChangeArrowheads="1"/>
          </p:cNvSpPr>
          <p:nvPr/>
        </p:nvSpPr>
        <p:spPr bwMode="auto">
          <a:xfrm>
            <a:off x="2375535" y="1337628"/>
            <a:ext cx="7442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/>
              <a:t>Label-Attended Hashing for Multi-Label Image Retrieval</a:t>
            </a:r>
            <a:endParaRPr lang="zh-CN" altLang="en-US" sz="2400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212579-5CE7-4CB7-AD17-844531F42E20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951570" y="2794635"/>
            <a:ext cx="803283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 algn="ctr">
              <a:lnSpc>
                <a:spcPts val="4500"/>
              </a:lnSpc>
              <a:buClr>
                <a:srgbClr val="4747BA"/>
              </a:buClr>
              <a:buFont typeface="Wingdings" pitchFamily="2" charset="2"/>
              <a:buNone/>
            </a:pPr>
            <a:r>
              <a:rPr lang="en-US" altLang="zh-CN" sz="4800" b="1" dirty="0">
                <a:solidFill>
                  <a:srgbClr val="0070C0"/>
                </a:solidFill>
                <a:latin typeface="微软雅黑" charset="0"/>
                <a:ea typeface="微软雅黑" charset="0"/>
              </a:rPr>
              <a:t>Thank You!</a:t>
            </a:r>
          </a:p>
          <a:p>
            <a:pPr indent="0" algn="ctr">
              <a:lnSpc>
                <a:spcPts val="4500"/>
              </a:lnSpc>
              <a:buClr>
                <a:srgbClr val="4747BA"/>
              </a:buClr>
              <a:buFont typeface="Wingdings" pitchFamily="2" charset="2"/>
              <a:buNone/>
            </a:pPr>
            <a:r>
              <a:rPr lang="en-US" altLang="zh-CN" sz="2800" b="1" dirty="0">
                <a:solidFill>
                  <a:srgbClr val="0070C0"/>
                </a:solidFill>
                <a:latin typeface="微软雅黑" charset="0"/>
                <a:ea typeface="微软雅黑" charset="0"/>
              </a:rPr>
              <a:t>Contact me: </a:t>
            </a:r>
            <a:r>
              <a:rPr lang="en-US" altLang="zh-CN" sz="2800" b="1" dirty="0" smtClean="0">
                <a:solidFill>
                  <a:srgbClr val="0070C0"/>
                </a:solidFill>
                <a:latin typeface="微软雅黑" charset="0"/>
                <a:ea typeface="微软雅黑" charset="0"/>
              </a:rPr>
              <a:t>yzxie@hust.edu.cn</a:t>
            </a:r>
            <a:endParaRPr lang="en-US" altLang="zh-CN" sz="2800" b="1" dirty="0">
              <a:solidFill>
                <a:srgbClr val="0070C0"/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212579-5CE7-4CB7-AD17-844531F42E20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  <p:grpSp>
        <p:nvGrpSpPr>
          <p:cNvPr id="4" name="Group 4"/>
          <p:cNvGrpSpPr/>
          <p:nvPr/>
        </p:nvGrpSpPr>
        <p:grpSpPr>
          <a:xfrm>
            <a:off x="-281" y="52388"/>
            <a:ext cx="12053135" cy="6658898"/>
            <a:chOff x="0" y="83"/>
            <a:chExt cx="18981" cy="10486"/>
          </a:xfrm>
        </p:grpSpPr>
        <p:sp>
          <p:nvSpPr>
            <p:cNvPr id="5" name="文本框 4"/>
            <p:cNvSpPr txBox="1"/>
            <p:nvPr/>
          </p:nvSpPr>
          <p:spPr>
            <a:xfrm>
              <a:off x="11615" y="83"/>
              <a:ext cx="5185" cy="83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方正舒体" panose="02010601030101010101" pitchFamily="2" charset="-122"/>
                  <a:ea typeface="方正舒体" panose="02010601030101010101" pitchFamily="2" charset="-122"/>
                </a:rPr>
                <a:t>华中科技大学</a:t>
              </a:r>
              <a:endParaRPr lang="en-US" altLang="zh-CN" dirty="0">
                <a:solidFill>
                  <a:schemeClr val="bg1"/>
                </a:solidFill>
                <a:latin typeface="方正舒体" panose="02010601030101010101" pitchFamily="2" charset="-122"/>
                <a:ea typeface="方正舒体" panose="02010601030101010101" pitchFamily="2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50" dirty="0">
                  <a:solidFill>
                    <a:schemeClr val="bg1"/>
                  </a:solidFill>
                  <a:latin typeface="hakuyoxingshu7000" panose="02000600000000000000" pitchFamily="2" charset="-122"/>
                  <a:ea typeface="hakuyoxingshu7000" panose="02000600000000000000" pitchFamily="2" charset="-122"/>
                  <a:cs typeface="hakuyoxingshu7000" panose="02000600000000000000" pitchFamily="2" charset="-122"/>
                </a:rPr>
                <a:t>Huazhong University of Science and Technology</a:t>
              </a:r>
              <a:endParaRPr lang="zh-CN" altLang="en-US" sz="1050" dirty="0">
                <a:solidFill>
                  <a:schemeClr val="bg1"/>
                </a:solidFill>
                <a:latin typeface="hakuyoxingshu7000" panose="02000600000000000000" pitchFamily="2" charset="-122"/>
                <a:ea typeface="hakuyoxingshu7000" panose="02000600000000000000" pitchFamily="2" charset="-122"/>
                <a:cs typeface="hakuyoxingshu7000" panose="02000600000000000000" pitchFamily="2" charset="-122"/>
              </a:endParaRPr>
            </a:p>
          </p:txBody>
        </p:sp>
        <p:pic>
          <p:nvPicPr>
            <p:cNvPr id="6" name="图片 5" descr="hk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3" y="226"/>
              <a:ext cx="1563" cy="1171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0" y="349"/>
              <a:ext cx="354" cy="9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34" tIns="48217" rIns="96434" bIns="48217" rtlCol="0" anchor="ctr"/>
            <a:lstStyle/>
            <a:p>
              <a:pPr algn="ctr" defTabSz="963930"/>
              <a:endParaRPr lang="zh-CN" altLang="en-US" sz="1970">
                <a:solidFill>
                  <a:srgbClr val="E7E6E6">
                    <a:lumMod val="50000"/>
                  </a:srgb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1" y="226"/>
              <a:ext cx="6950" cy="1193"/>
            </a:xfrm>
            <a:prstGeom prst="rect">
              <a:avLst/>
            </a:prstGeom>
          </p:spPr>
        </p:pic>
        <p:pic>
          <p:nvPicPr>
            <p:cNvPr id="9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2" y="226"/>
              <a:ext cx="1702" cy="1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图片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977" y="8358"/>
              <a:ext cx="2003" cy="2211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482" y="1149831"/>
            <a:ext cx="11485714" cy="380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sp>
        <p:nvSpPr>
          <p:cNvPr id="14" name="矩形 13"/>
          <p:cNvSpPr/>
          <p:nvPr/>
        </p:nvSpPr>
        <p:spPr>
          <a:xfrm>
            <a:off x="1131065" y="1706327"/>
            <a:ext cx="9983365" cy="34960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4500"/>
              </a:lnSpc>
              <a:buClr>
                <a:srgbClr val="4747BA"/>
              </a:buClr>
              <a:buFont typeface="Wingdings" pitchFamily="2" charset="2"/>
              <a:buChar char="l"/>
            </a:pPr>
            <a:r>
              <a:rPr lang="en-US" altLang="zh-CN" sz="2800" b="1" dirty="0">
                <a:solidFill>
                  <a:srgbClr val="4747BA"/>
                </a:solidFill>
                <a:latin typeface="微软雅黑" charset="0"/>
                <a:ea typeface="微软雅黑" charset="0"/>
              </a:rPr>
              <a:t>Background</a:t>
            </a:r>
          </a:p>
          <a:p>
            <a:pPr marL="457200" indent="-457200">
              <a:lnSpc>
                <a:spcPts val="4500"/>
              </a:lnSpc>
              <a:buClr>
                <a:srgbClr val="4747BA"/>
              </a:buClr>
              <a:buFont typeface="Wingdings" pitchFamily="2" charset="2"/>
              <a:buChar char="l"/>
            </a:pPr>
            <a:r>
              <a:rPr lang="en-US" altLang="zh-CN" sz="2800" dirty="0">
                <a:latin typeface="微软雅黑" charset="0"/>
                <a:ea typeface="微软雅黑" charset="0"/>
              </a:rPr>
              <a:t>Previous solutions</a:t>
            </a:r>
          </a:p>
          <a:p>
            <a:pPr marL="457200" indent="-457200">
              <a:lnSpc>
                <a:spcPts val="4500"/>
              </a:lnSpc>
              <a:buClr>
                <a:srgbClr val="4747BA"/>
              </a:buClr>
              <a:buFont typeface="Wingdings" pitchFamily="2" charset="2"/>
              <a:buChar char="l"/>
            </a:pPr>
            <a:r>
              <a:rPr lang="en-US" altLang="zh-CN" sz="2800" dirty="0">
                <a:latin typeface="微软雅黑" charset="0"/>
                <a:ea typeface="微软雅黑" charset="0"/>
              </a:rPr>
              <a:t>Proposed Methodology</a:t>
            </a:r>
          </a:p>
          <a:p>
            <a:pPr marL="457200" indent="-457200">
              <a:lnSpc>
                <a:spcPts val="4500"/>
              </a:lnSpc>
              <a:buClr>
                <a:srgbClr val="4747BA"/>
              </a:buClr>
              <a:buFont typeface="Wingdings" pitchFamily="2" charset="2"/>
              <a:buChar char="l"/>
            </a:pPr>
            <a:r>
              <a:rPr lang="en-US" altLang="zh-CN" sz="2800" dirty="0">
                <a:latin typeface="微软雅黑" charset="0"/>
                <a:ea typeface="微软雅黑" charset="0"/>
              </a:rPr>
              <a:t>Experiments</a:t>
            </a:r>
          </a:p>
          <a:p>
            <a:pPr marL="457200" indent="-457200">
              <a:lnSpc>
                <a:spcPts val="4500"/>
              </a:lnSpc>
              <a:buClr>
                <a:srgbClr val="4747BA"/>
              </a:buClr>
              <a:buFont typeface="Wingdings" pitchFamily="2" charset="2"/>
              <a:buChar char="l"/>
            </a:pPr>
            <a:r>
              <a:rPr lang="en-US" altLang="zh-CN" sz="2800" dirty="0">
                <a:latin typeface="微软雅黑" charset="0"/>
                <a:ea typeface="微软雅黑" charset="0"/>
              </a:rPr>
              <a:t>Conclusion</a:t>
            </a:r>
            <a:endParaRPr lang="en-US" altLang="zh-CN" sz="2800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pPr marL="457200" indent="-457200">
              <a:lnSpc>
                <a:spcPts val="4500"/>
              </a:lnSpc>
              <a:buClr>
                <a:srgbClr val="4747BA"/>
              </a:buClr>
              <a:buFont typeface="Wingdings" pitchFamily="2" charset="2"/>
              <a:buChar char="l"/>
            </a:pPr>
            <a:endParaRPr lang="zh-CN" altLang="en-US" sz="2800" dirty="0">
              <a:latin typeface="微软雅黑" charset="0"/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791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212579-5CE7-4CB7-AD17-844531F42E20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49EF80-BD0C-4440-996C-698886583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544" y="1436940"/>
            <a:ext cx="1714751" cy="115042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B853953-D52C-4D46-BD67-C7D2D1C08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543" y="3130735"/>
            <a:ext cx="1714751" cy="115843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8E6F0F4-E5B2-4A3A-9F90-4846461DAE35}"/>
              </a:ext>
            </a:extLst>
          </p:cNvPr>
          <p:cNvSpPr txBox="1"/>
          <p:nvPr/>
        </p:nvSpPr>
        <p:spPr>
          <a:xfrm>
            <a:off x="772681" y="4900160"/>
            <a:ext cx="2122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single-label image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DF8C355-AACC-4691-AAE3-AE504EF48B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989" y="1412345"/>
            <a:ext cx="1714752" cy="112483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75D7FB5-9BDA-4EE7-A24A-52D6AC8A319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161" y="1412345"/>
            <a:ext cx="1714751" cy="112482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4C804A7-D4E9-4835-9006-5A3E8BB595B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075" y="1412353"/>
            <a:ext cx="1714750" cy="11248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1A1BAAB-F008-4F7A-9BC9-0A005D73EE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8989" y="3130735"/>
            <a:ext cx="1714750" cy="115843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C7FA86A-E154-4CAF-ABC2-FE91AABE2D9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7075" y="3130736"/>
            <a:ext cx="1714750" cy="11584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EE3C30A-72B1-4319-9636-634F3DF4650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5161" y="3113933"/>
            <a:ext cx="1714751" cy="115843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38A1C67-D6A8-431F-8DA1-3F10E793B239}"/>
              </a:ext>
            </a:extLst>
          </p:cNvPr>
          <p:cNvSpPr txBox="1"/>
          <p:nvPr/>
        </p:nvSpPr>
        <p:spPr>
          <a:xfrm>
            <a:off x="7613068" y="4899026"/>
            <a:ext cx="1929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multi-label image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4B65B21-69D2-42CA-B1F8-350B9034F217}"/>
              </a:ext>
            </a:extLst>
          </p:cNvPr>
          <p:cNvSpPr txBox="1"/>
          <p:nvPr/>
        </p:nvSpPr>
        <p:spPr>
          <a:xfrm>
            <a:off x="1444230" y="2613833"/>
            <a:ext cx="85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bird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959215B-83CE-4DCE-94BC-E68ACFBA0E7B}"/>
              </a:ext>
            </a:extLst>
          </p:cNvPr>
          <p:cNvSpPr txBox="1"/>
          <p:nvPr/>
        </p:nvSpPr>
        <p:spPr>
          <a:xfrm>
            <a:off x="1444230" y="4333316"/>
            <a:ext cx="857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bird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F846305-A0EE-408E-8B27-D3C025420DDE}"/>
              </a:ext>
            </a:extLst>
          </p:cNvPr>
          <p:cNvSpPr txBox="1"/>
          <p:nvPr/>
        </p:nvSpPr>
        <p:spPr>
          <a:xfrm>
            <a:off x="5678989" y="2633214"/>
            <a:ext cx="171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person+dog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7DAA204-73B9-4635-BA60-D36D8A39589A}"/>
              </a:ext>
            </a:extLst>
          </p:cNvPr>
          <p:cNvSpPr txBox="1"/>
          <p:nvPr/>
        </p:nvSpPr>
        <p:spPr>
          <a:xfrm>
            <a:off x="7671776" y="2610440"/>
            <a:ext cx="171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person+dog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61FEEA7-3C0F-4691-8393-99C0A4A057B3}"/>
              </a:ext>
            </a:extLst>
          </p:cNvPr>
          <p:cNvSpPr txBox="1"/>
          <p:nvPr/>
        </p:nvSpPr>
        <p:spPr>
          <a:xfrm>
            <a:off x="9732567" y="2587363"/>
            <a:ext cx="171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cat+chair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3678F26-0A4D-4609-8FDC-CDABFCF02F70}"/>
              </a:ext>
            </a:extLst>
          </p:cNvPr>
          <p:cNvSpPr txBox="1"/>
          <p:nvPr/>
        </p:nvSpPr>
        <p:spPr>
          <a:xfrm>
            <a:off x="5580970" y="4338110"/>
            <a:ext cx="171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person+horse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318E37C-62DA-4851-BC1F-B7ADC7D04B1C}"/>
              </a:ext>
            </a:extLst>
          </p:cNvPr>
          <p:cNvSpPr txBox="1"/>
          <p:nvPr/>
        </p:nvSpPr>
        <p:spPr>
          <a:xfrm>
            <a:off x="7669134" y="4339945"/>
            <a:ext cx="1714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duck+lake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DA0608A-D0E2-458D-8AE9-56C6AC04C401}"/>
              </a:ext>
            </a:extLst>
          </p:cNvPr>
          <p:cNvSpPr txBox="1"/>
          <p:nvPr/>
        </p:nvSpPr>
        <p:spPr>
          <a:xfrm>
            <a:off x="9717708" y="4328951"/>
            <a:ext cx="18236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person+boat+sea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2" name="Group 4"/>
          <p:cNvGrpSpPr/>
          <p:nvPr/>
        </p:nvGrpSpPr>
        <p:grpSpPr>
          <a:xfrm>
            <a:off x="0" y="143510"/>
            <a:ext cx="12052300" cy="6567805"/>
            <a:chOff x="0" y="226"/>
            <a:chExt cx="18980" cy="10343"/>
          </a:xfrm>
        </p:grpSpPr>
        <p:pic>
          <p:nvPicPr>
            <p:cNvPr id="23" name="图片 22" descr="hk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13" y="226"/>
              <a:ext cx="1563" cy="1171"/>
            </a:xfrm>
            <a:prstGeom prst="rect">
              <a:avLst/>
            </a:prstGeom>
          </p:spPr>
        </p:pic>
        <p:sp>
          <p:nvSpPr>
            <p:cNvPr id="24" name="矩形 23"/>
            <p:cNvSpPr/>
            <p:nvPr/>
          </p:nvSpPr>
          <p:spPr>
            <a:xfrm>
              <a:off x="0" y="349"/>
              <a:ext cx="354" cy="9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34" tIns="48217" rIns="96434" bIns="48217" rtlCol="0" anchor="ctr"/>
            <a:lstStyle/>
            <a:p>
              <a:pPr algn="ctr" defTabSz="963930"/>
              <a:endParaRPr lang="zh-CN" altLang="en-US" sz="1970">
                <a:solidFill>
                  <a:srgbClr val="E7E6E6">
                    <a:lumMod val="50000"/>
                  </a:srgb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1" y="226"/>
              <a:ext cx="6950" cy="1193"/>
            </a:xfrm>
            <a:prstGeom prst="rect">
              <a:avLst/>
            </a:prstGeom>
          </p:spPr>
        </p:pic>
        <p:pic>
          <p:nvPicPr>
            <p:cNvPr id="26" name="图片 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2" y="226"/>
              <a:ext cx="1702" cy="1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图片 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6977" y="8358"/>
              <a:ext cx="2003" cy="2211"/>
            </a:xfrm>
            <a:prstGeom prst="rect">
              <a:avLst/>
            </a:prstGeom>
          </p:spPr>
        </p:pic>
      </p:grpSp>
      <p:sp>
        <p:nvSpPr>
          <p:cNvPr id="28" name="文本框 4"/>
          <p:cNvSpPr txBox="1">
            <a:spLocks noChangeArrowheads="1"/>
          </p:cNvSpPr>
          <p:nvPr/>
        </p:nvSpPr>
        <p:spPr bwMode="auto">
          <a:xfrm>
            <a:off x="811838" y="867596"/>
            <a:ext cx="21164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r>
              <a:rPr lang="en-US" altLang="zh-CN" sz="2400" dirty="0" smtClean="0"/>
              <a:t> </a:t>
            </a:r>
            <a:endParaRPr lang="en-US" altLang="zh-CN" sz="2400" dirty="0">
              <a:solidFill>
                <a:srgbClr val="004074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76950" y="5473456"/>
            <a:ext cx="10658369" cy="9662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Multi-label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images are more common in the real world and multi-label image recognition has always been a research hotspot in the computer vision field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00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2667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11837" y="4258450"/>
            <a:ext cx="1017211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+mn-lt"/>
                <a:ea typeface="+mn-ea"/>
              </a:rPr>
              <a:t> </a:t>
            </a: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Two key challenges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endParaRPr lang="en-US" altLang="zh-CN" sz="2000" b="1" dirty="0">
              <a:solidFill>
                <a:srgbClr val="00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how to construct an ideal topology structure and what kind of dependency should be expressed.</a:t>
            </a:r>
          </a:p>
          <a:p>
            <a:pPr marL="342900" indent="-3429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how to use the topology information to learn image representations in the hash task via an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end-to-end </a:t>
            </a:r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manner.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375525" y="52388"/>
            <a:ext cx="3292475" cy="5302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bg1"/>
                </a:solidFill>
                <a:latin typeface="方正舒体" panose="02010601030101010101" pitchFamily="2" charset="-122"/>
                <a:ea typeface="方正舒体" panose="02010601030101010101" pitchFamily="2" charset="-122"/>
              </a:rPr>
              <a:t>华中科技大学</a:t>
            </a:r>
            <a:endParaRPr lang="en-US" altLang="zh-CN" dirty="0">
              <a:solidFill>
                <a:schemeClr val="bg1"/>
              </a:solidFill>
              <a:latin typeface="方正舒体" panose="02010601030101010101" pitchFamily="2" charset="-122"/>
              <a:ea typeface="方正舒体" panose="02010601030101010101" pitchFamily="2" charset="-122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050" dirty="0">
                <a:solidFill>
                  <a:schemeClr val="bg1"/>
                </a:solidFill>
                <a:latin typeface="hakuyoxingshu7000" panose="02000600000000000000" pitchFamily="2" charset="-122"/>
                <a:ea typeface="hakuyoxingshu7000" panose="02000600000000000000" pitchFamily="2" charset="-122"/>
                <a:cs typeface="hakuyoxingshu7000" panose="02000600000000000000" pitchFamily="2" charset="-122"/>
              </a:rPr>
              <a:t>Huazhong University of Science and Technology</a:t>
            </a:r>
            <a:endParaRPr lang="zh-CN" altLang="en-US" sz="1050" dirty="0">
              <a:solidFill>
                <a:schemeClr val="bg1"/>
              </a:solidFill>
              <a:latin typeface="hakuyoxingshu7000" panose="02000600000000000000" pitchFamily="2" charset="-122"/>
              <a:ea typeface="hakuyoxingshu7000" panose="02000600000000000000" pitchFamily="2" charset="-122"/>
              <a:cs typeface="hakuyoxingshu7000" panose="02000600000000000000" pitchFamily="2" charset="-122"/>
            </a:endParaRPr>
          </a:p>
        </p:txBody>
      </p:sp>
      <p:pic>
        <p:nvPicPr>
          <p:cNvPr id="8198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1431289"/>
            <a:ext cx="4906010" cy="27933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9" name="矩形 4"/>
          <p:cNvSpPr>
            <a:spLocks noChangeArrowheads="1"/>
          </p:cNvSpPr>
          <p:nvPr/>
        </p:nvSpPr>
        <p:spPr bwMode="auto">
          <a:xfrm>
            <a:off x="6227303" y="1631493"/>
            <a:ext cx="5189044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 example, when “person” appears in the image, “book” will occur with probability 33.33%.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in the condition of “book” appearing, “person” will certainly occur with probability 100%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0" y="143510"/>
            <a:ext cx="12052300" cy="6567805"/>
            <a:chOff x="0" y="226"/>
            <a:chExt cx="18980" cy="10343"/>
          </a:xfrm>
        </p:grpSpPr>
        <p:pic>
          <p:nvPicPr>
            <p:cNvPr id="6" name="图片 5" descr="hk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3" y="226"/>
              <a:ext cx="1563" cy="1171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0" y="349"/>
              <a:ext cx="354" cy="9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34" tIns="48217" rIns="96434" bIns="48217" rtlCol="0" anchor="ctr"/>
            <a:lstStyle/>
            <a:p>
              <a:pPr algn="ctr" defTabSz="963930"/>
              <a:endParaRPr lang="zh-CN" altLang="en-US" sz="1970">
                <a:solidFill>
                  <a:srgbClr val="E7E6E6">
                    <a:lumMod val="50000"/>
                  </a:srgb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1" y="226"/>
              <a:ext cx="6950" cy="1193"/>
            </a:xfrm>
            <a:prstGeom prst="rect">
              <a:avLst/>
            </a:prstGeom>
          </p:spPr>
        </p:pic>
        <p:pic>
          <p:nvPicPr>
            <p:cNvPr id="10" name="图片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2" y="226"/>
              <a:ext cx="1702" cy="1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图片 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977" y="8358"/>
              <a:ext cx="2003" cy="2211"/>
            </a:xfrm>
            <a:prstGeom prst="rect">
              <a:avLst/>
            </a:prstGeom>
          </p:spPr>
        </p:pic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212579-5CE7-4CB7-AD17-844531F42E20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29" name="文本框 4"/>
          <p:cNvSpPr txBox="1">
            <a:spLocks noChangeArrowheads="1"/>
          </p:cNvSpPr>
          <p:nvPr/>
        </p:nvSpPr>
        <p:spPr bwMode="auto">
          <a:xfrm>
            <a:off x="811838" y="867596"/>
            <a:ext cx="21164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Background</a:t>
            </a:r>
            <a:r>
              <a:rPr lang="en-US" altLang="zh-CN" sz="2400" dirty="0" smtClean="0"/>
              <a:t> </a:t>
            </a:r>
            <a:endParaRPr lang="en-US" altLang="zh-CN" sz="2400" dirty="0">
              <a:solidFill>
                <a:srgbClr val="004074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212579-5CE7-4CB7-AD17-844531F42E20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  <p:grpSp>
        <p:nvGrpSpPr>
          <p:cNvPr id="4" name="Group 4"/>
          <p:cNvGrpSpPr/>
          <p:nvPr/>
        </p:nvGrpSpPr>
        <p:grpSpPr>
          <a:xfrm>
            <a:off x="-281" y="52388"/>
            <a:ext cx="12053135" cy="6658898"/>
            <a:chOff x="0" y="83"/>
            <a:chExt cx="18981" cy="10486"/>
          </a:xfrm>
        </p:grpSpPr>
        <p:sp>
          <p:nvSpPr>
            <p:cNvPr id="5" name="文本框 4"/>
            <p:cNvSpPr txBox="1"/>
            <p:nvPr/>
          </p:nvSpPr>
          <p:spPr>
            <a:xfrm>
              <a:off x="11615" y="83"/>
              <a:ext cx="5185" cy="83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方正舒体" panose="02010601030101010101" pitchFamily="2" charset="-122"/>
                  <a:ea typeface="方正舒体" panose="02010601030101010101" pitchFamily="2" charset="-122"/>
                </a:rPr>
                <a:t>华中科技大学</a:t>
              </a:r>
              <a:endParaRPr lang="en-US" altLang="zh-CN" dirty="0">
                <a:solidFill>
                  <a:schemeClr val="bg1"/>
                </a:solidFill>
                <a:latin typeface="方正舒体" panose="02010601030101010101" pitchFamily="2" charset="-122"/>
                <a:ea typeface="方正舒体" panose="02010601030101010101" pitchFamily="2" charset="-122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050" dirty="0">
                  <a:solidFill>
                    <a:schemeClr val="bg1"/>
                  </a:solidFill>
                  <a:latin typeface="hakuyoxingshu7000" panose="02000600000000000000" pitchFamily="2" charset="-122"/>
                  <a:ea typeface="hakuyoxingshu7000" panose="02000600000000000000" pitchFamily="2" charset="-122"/>
                  <a:cs typeface="hakuyoxingshu7000" panose="02000600000000000000" pitchFamily="2" charset="-122"/>
                </a:rPr>
                <a:t>Huazhong University of Science and Technology</a:t>
              </a:r>
              <a:endParaRPr lang="zh-CN" altLang="en-US" sz="1050" dirty="0">
                <a:solidFill>
                  <a:schemeClr val="bg1"/>
                </a:solidFill>
                <a:latin typeface="hakuyoxingshu7000" panose="02000600000000000000" pitchFamily="2" charset="-122"/>
                <a:ea typeface="hakuyoxingshu7000" panose="02000600000000000000" pitchFamily="2" charset="-122"/>
                <a:cs typeface="hakuyoxingshu7000" panose="02000600000000000000" pitchFamily="2" charset="-122"/>
              </a:endParaRPr>
            </a:p>
          </p:txBody>
        </p:sp>
        <p:pic>
          <p:nvPicPr>
            <p:cNvPr id="6" name="图片 5" descr="hk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3" y="226"/>
              <a:ext cx="1563" cy="1171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0" y="349"/>
              <a:ext cx="354" cy="9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34" tIns="48217" rIns="96434" bIns="48217" rtlCol="0" anchor="ctr"/>
            <a:lstStyle/>
            <a:p>
              <a:pPr algn="ctr" defTabSz="963930"/>
              <a:endParaRPr lang="zh-CN" altLang="en-US" sz="1970">
                <a:solidFill>
                  <a:srgbClr val="E7E6E6">
                    <a:lumMod val="50000"/>
                  </a:srgb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1" y="226"/>
              <a:ext cx="6950" cy="1193"/>
            </a:xfrm>
            <a:prstGeom prst="rect">
              <a:avLst/>
            </a:prstGeom>
          </p:spPr>
        </p:pic>
        <p:pic>
          <p:nvPicPr>
            <p:cNvPr id="9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2" y="226"/>
              <a:ext cx="1702" cy="1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图片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977" y="8358"/>
              <a:ext cx="2003" cy="2211"/>
            </a:xfrm>
            <a:prstGeom prst="rect">
              <a:avLst/>
            </a:prstGeom>
          </p:spPr>
        </p:pic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482" y="1149831"/>
            <a:ext cx="11485714" cy="380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sp>
        <p:nvSpPr>
          <p:cNvPr id="14" name="矩形 13"/>
          <p:cNvSpPr/>
          <p:nvPr/>
        </p:nvSpPr>
        <p:spPr>
          <a:xfrm>
            <a:off x="1131065" y="1706327"/>
            <a:ext cx="9983365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ts val="4500"/>
              </a:lnSpc>
              <a:buClr>
                <a:srgbClr val="4747BA"/>
              </a:buClr>
              <a:buFont typeface="Wingdings" pitchFamily="2" charset="2"/>
              <a:buChar char="l"/>
            </a:pPr>
            <a:r>
              <a:rPr lang="en-US" altLang="zh-CN" sz="2800" dirty="0">
                <a:solidFill>
                  <a:schemeClr val="bg1">
                    <a:lumMod val="75000"/>
                  </a:schemeClr>
                </a:solidFill>
                <a:latin typeface="微软雅黑" charset="0"/>
                <a:ea typeface="微软雅黑" charset="0"/>
              </a:rPr>
              <a:t>Background</a:t>
            </a:r>
          </a:p>
          <a:p>
            <a:pPr marL="457200" indent="-457200">
              <a:lnSpc>
                <a:spcPts val="4500"/>
              </a:lnSpc>
              <a:buClr>
                <a:srgbClr val="4747BA"/>
              </a:buClr>
              <a:buFont typeface="Wingdings" pitchFamily="2" charset="2"/>
              <a:buChar char="l"/>
            </a:pPr>
            <a:r>
              <a:rPr lang="en-US" altLang="zh-CN" sz="2800" b="1" dirty="0">
                <a:solidFill>
                  <a:srgbClr val="4747BA"/>
                </a:solidFill>
                <a:latin typeface="微软雅黑" charset="0"/>
                <a:ea typeface="微软雅黑" charset="0"/>
              </a:rPr>
              <a:t>Previous solutions</a:t>
            </a:r>
          </a:p>
          <a:p>
            <a:pPr marL="457200" indent="-457200">
              <a:lnSpc>
                <a:spcPts val="4500"/>
              </a:lnSpc>
              <a:buClr>
                <a:srgbClr val="4747BA"/>
              </a:buClr>
              <a:buFont typeface="Wingdings" pitchFamily="2" charset="2"/>
              <a:buChar char="l"/>
            </a:pPr>
            <a:r>
              <a:rPr lang="en-US" altLang="zh-CN" sz="2800" dirty="0">
                <a:latin typeface="微软雅黑" charset="0"/>
                <a:ea typeface="微软雅黑" charset="0"/>
              </a:rPr>
              <a:t>Proposed Methodology</a:t>
            </a:r>
          </a:p>
          <a:p>
            <a:pPr marL="457200" indent="-457200">
              <a:lnSpc>
                <a:spcPts val="4500"/>
              </a:lnSpc>
              <a:buClr>
                <a:srgbClr val="4747BA"/>
              </a:buClr>
              <a:buFont typeface="Wingdings" pitchFamily="2" charset="2"/>
              <a:buChar char="l"/>
            </a:pPr>
            <a:r>
              <a:rPr lang="en-US" altLang="zh-CN" sz="2800" dirty="0">
                <a:latin typeface="微软雅黑" charset="0"/>
                <a:ea typeface="微软雅黑" charset="0"/>
              </a:rPr>
              <a:t>Experiments</a:t>
            </a:r>
          </a:p>
          <a:p>
            <a:pPr marL="457200" indent="-457200">
              <a:lnSpc>
                <a:spcPts val="4500"/>
              </a:lnSpc>
              <a:buClr>
                <a:srgbClr val="4747BA"/>
              </a:buClr>
              <a:buFont typeface="Wingdings" pitchFamily="2" charset="2"/>
              <a:buChar char="l"/>
            </a:pPr>
            <a:r>
              <a:rPr lang="en-US" altLang="zh-CN" sz="2800" dirty="0">
                <a:latin typeface="微软雅黑" charset="0"/>
                <a:ea typeface="微软雅黑" charset="0"/>
              </a:rPr>
              <a:t>Conclusion</a:t>
            </a:r>
            <a:endParaRPr lang="en-US" altLang="zh-CN" sz="2800" dirty="0">
              <a:solidFill>
                <a:schemeClr val="tx1"/>
              </a:solidFill>
              <a:latin typeface="微软雅黑" charset="0"/>
              <a:ea typeface="微软雅黑" charset="0"/>
            </a:endParaRPr>
          </a:p>
          <a:p>
            <a:pPr marL="457200" indent="-457200">
              <a:lnSpc>
                <a:spcPts val="4500"/>
              </a:lnSpc>
              <a:buClr>
                <a:srgbClr val="4747BA"/>
              </a:buClr>
              <a:buFont typeface="Wingdings" pitchFamily="2" charset="2"/>
              <a:buChar char="l"/>
            </a:pPr>
            <a:endParaRPr lang="zh-CN" altLang="en-US" sz="2800" dirty="0">
              <a:latin typeface="微软雅黑" charset="0"/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2769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212579-5CE7-4CB7-AD17-844531F42E20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5D11E8-1012-4607-8964-6A7EE59E4B61}"/>
              </a:ext>
            </a:extLst>
          </p:cNvPr>
          <p:cNvSpPr txBox="1"/>
          <p:nvPr/>
        </p:nvSpPr>
        <p:spPr>
          <a:xfrm>
            <a:off x="564196" y="1387781"/>
            <a:ext cx="4929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convolution network (GCN)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70C535-65E0-49BA-AAC1-0CF5A3640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620" y="1851676"/>
            <a:ext cx="3037695" cy="53683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1D9DF65-13E3-4B74-B922-2D0393C6F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91" y="4436601"/>
            <a:ext cx="2066925" cy="4476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299B046-5D60-4161-A7F5-043D645A3ACB}"/>
              </a:ext>
            </a:extLst>
          </p:cNvPr>
          <p:cNvSpPr txBox="1"/>
          <p:nvPr/>
        </p:nvSpPr>
        <p:spPr>
          <a:xfrm>
            <a:off x="837620" y="2606900"/>
            <a:ext cx="5361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H: the feature matrix of nodes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W: the weights of GCN</a:t>
            </a: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A: the correlation matrix between nodes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1EAACA9-F808-47E6-A366-635DB415C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55" y="5218770"/>
            <a:ext cx="7029450" cy="8001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3237CFC-69E2-42F9-A2E1-AFE28CA298DA}"/>
              </a:ext>
            </a:extLst>
          </p:cNvPr>
          <p:cNvSpPr txBox="1"/>
          <p:nvPr/>
        </p:nvSpPr>
        <p:spPr>
          <a:xfrm>
            <a:off x="3028821" y="4436601"/>
            <a:ext cx="42754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(the normalized version of A)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45AE90D-DAA1-4497-AB13-65B02815E3D8}"/>
              </a:ext>
            </a:extLst>
          </p:cNvPr>
          <p:cNvSpPr txBox="1"/>
          <p:nvPr/>
        </p:nvSpPr>
        <p:spPr>
          <a:xfrm>
            <a:off x="6784674" y="2826668"/>
            <a:ext cx="23725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 features</a:t>
            </a:r>
            <a:endParaRPr lang="zh-CN" altLang="en-US" sz="24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82340B1-B046-468A-92F8-BA9AE9E11997}"/>
              </a:ext>
            </a:extLst>
          </p:cNvPr>
          <p:cNvSpPr txBox="1"/>
          <p:nvPr/>
        </p:nvSpPr>
        <p:spPr>
          <a:xfrm>
            <a:off x="9328468" y="2841591"/>
            <a:ext cx="25986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 matrix</a:t>
            </a:r>
            <a:endParaRPr lang="zh-CN" altLang="en-US" sz="2400" dirty="0">
              <a:solidFill>
                <a:srgbClr val="00B0F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箭头: 下 27">
            <a:extLst>
              <a:ext uri="{FF2B5EF4-FFF2-40B4-BE49-F238E27FC236}">
                <a16:creationId xmlns:a16="http://schemas.microsoft.com/office/drawing/2014/main" id="{530E85A1-93C6-417B-930B-F28206CA3821}"/>
              </a:ext>
            </a:extLst>
          </p:cNvPr>
          <p:cNvSpPr/>
          <p:nvPr/>
        </p:nvSpPr>
        <p:spPr>
          <a:xfrm>
            <a:off x="8980717" y="3359748"/>
            <a:ext cx="359229" cy="44748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6DE5556-5FD0-4CC3-8624-D1D2A2750238}"/>
              </a:ext>
            </a:extLst>
          </p:cNvPr>
          <p:cNvSpPr/>
          <p:nvPr/>
        </p:nvSpPr>
        <p:spPr>
          <a:xfrm>
            <a:off x="8332420" y="3738773"/>
            <a:ext cx="1643743" cy="8552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GCN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箭头: 下 29">
            <a:extLst>
              <a:ext uri="{FF2B5EF4-FFF2-40B4-BE49-F238E27FC236}">
                <a16:creationId xmlns:a16="http://schemas.microsoft.com/office/drawing/2014/main" id="{812EDD47-891F-4C1E-9A15-FDF13F72CF43}"/>
              </a:ext>
            </a:extLst>
          </p:cNvPr>
          <p:cNvSpPr/>
          <p:nvPr/>
        </p:nvSpPr>
        <p:spPr>
          <a:xfrm>
            <a:off x="8980717" y="4759011"/>
            <a:ext cx="359229" cy="459759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4E804F2-702F-4E61-9AC8-323E5C8D7CA2}"/>
              </a:ext>
            </a:extLst>
          </p:cNvPr>
          <p:cNvSpPr txBox="1"/>
          <p:nvPr/>
        </p:nvSpPr>
        <p:spPr>
          <a:xfrm>
            <a:off x="7369291" y="5269950"/>
            <a:ext cx="3569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Updated node features</a:t>
            </a:r>
            <a:endParaRPr lang="zh-CN" alt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加号 14">
            <a:extLst>
              <a:ext uri="{FF2B5EF4-FFF2-40B4-BE49-F238E27FC236}">
                <a16:creationId xmlns:a16="http://schemas.microsoft.com/office/drawing/2014/main" id="{009BC939-60DE-4C9A-AC56-104356A06F27}"/>
              </a:ext>
            </a:extLst>
          </p:cNvPr>
          <p:cNvSpPr/>
          <p:nvPr/>
        </p:nvSpPr>
        <p:spPr>
          <a:xfrm>
            <a:off x="8849491" y="2760955"/>
            <a:ext cx="609600" cy="576643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67017AC-5C80-42FA-A797-98F7E3E74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2844" y="1164753"/>
            <a:ext cx="4302891" cy="1587748"/>
          </a:xfrm>
          <a:prstGeom prst="rect">
            <a:avLst/>
          </a:prstGeom>
        </p:spPr>
      </p:pic>
      <p:grpSp>
        <p:nvGrpSpPr>
          <p:cNvPr id="17" name="Group 4"/>
          <p:cNvGrpSpPr/>
          <p:nvPr/>
        </p:nvGrpSpPr>
        <p:grpSpPr>
          <a:xfrm>
            <a:off x="0" y="143510"/>
            <a:ext cx="12052300" cy="6567805"/>
            <a:chOff x="0" y="226"/>
            <a:chExt cx="18980" cy="10343"/>
          </a:xfrm>
        </p:grpSpPr>
        <p:pic>
          <p:nvPicPr>
            <p:cNvPr id="18" name="图片 17" descr="hk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13" y="226"/>
              <a:ext cx="1563" cy="1171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0" y="349"/>
              <a:ext cx="354" cy="9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34" tIns="48217" rIns="96434" bIns="48217" rtlCol="0" anchor="ctr"/>
            <a:lstStyle/>
            <a:p>
              <a:pPr algn="ctr" defTabSz="963930"/>
              <a:endParaRPr lang="zh-CN" altLang="en-US" sz="1970">
                <a:solidFill>
                  <a:srgbClr val="E7E6E6">
                    <a:lumMod val="50000"/>
                  </a:srgb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1" y="226"/>
              <a:ext cx="6950" cy="1193"/>
            </a:xfrm>
            <a:prstGeom prst="rect">
              <a:avLst/>
            </a:prstGeom>
          </p:spPr>
        </p:pic>
        <p:pic>
          <p:nvPicPr>
            <p:cNvPr id="21" name="图片 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2" y="226"/>
              <a:ext cx="1702" cy="1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图片 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6977" y="8358"/>
              <a:ext cx="2003" cy="2211"/>
            </a:xfrm>
            <a:prstGeom prst="rect">
              <a:avLst/>
            </a:prstGeom>
          </p:spPr>
        </p:pic>
      </p:grpSp>
      <p:sp>
        <p:nvSpPr>
          <p:cNvPr id="23" name="文本框 4"/>
          <p:cNvSpPr txBox="1">
            <a:spLocks noChangeArrowheads="1"/>
          </p:cNvSpPr>
          <p:nvPr/>
        </p:nvSpPr>
        <p:spPr bwMode="auto">
          <a:xfrm>
            <a:off x="811838" y="867596"/>
            <a:ext cx="29980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Previous Solution</a:t>
            </a:r>
            <a:r>
              <a:rPr lang="en-US" altLang="zh-CN" sz="2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4585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212579-5CE7-4CB7-AD17-844531F42E20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3BF12F8-9167-4570-9AE0-1D0C99C12267}"/>
              </a:ext>
            </a:extLst>
          </p:cNvPr>
          <p:cNvSpPr/>
          <p:nvPr/>
        </p:nvSpPr>
        <p:spPr>
          <a:xfrm>
            <a:off x="7111213" y="3977600"/>
            <a:ext cx="4886218" cy="1972048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30EAC82-0340-423B-BFCB-7AEC7036D343}"/>
              </a:ext>
            </a:extLst>
          </p:cNvPr>
          <p:cNvSpPr/>
          <p:nvPr/>
        </p:nvSpPr>
        <p:spPr>
          <a:xfrm>
            <a:off x="276343" y="5267780"/>
            <a:ext cx="6689542" cy="1150303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BE41A17-CA60-4B0D-AD90-DA7186E33570}"/>
              </a:ext>
            </a:extLst>
          </p:cNvPr>
          <p:cNvSpPr/>
          <p:nvPr/>
        </p:nvSpPr>
        <p:spPr>
          <a:xfrm>
            <a:off x="7346794" y="1933564"/>
            <a:ext cx="4368391" cy="1542434"/>
          </a:xfrm>
          <a:prstGeom prst="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7D7A4321-CF08-4AFC-9A02-CAA47729A0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90" y="1349195"/>
            <a:ext cx="6523040" cy="3406873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997E1D50-8DAA-4B7E-834A-EB63AEA76A4D}"/>
              </a:ext>
            </a:extLst>
          </p:cNvPr>
          <p:cNvSpPr txBox="1"/>
          <p:nvPr/>
        </p:nvSpPr>
        <p:spPr>
          <a:xfrm>
            <a:off x="7346794" y="2099872"/>
            <a:ext cx="110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lang="zh-CN" alt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1718C7F-0002-4BDE-A88A-E93F30AE389F}"/>
              </a:ext>
            </a:extLst>
          </p:cNvPr>
          <p:cNvCxnSpPr>
            <a:cxnSpLocks/>
          </p:cNvCxnSpPr>
          <p:nvPr/>
        </p:nvCxnSpPr>
        <p:spPr>
          <a:xfrm>
            <a:off x="8447314" y="2351315"/>
            <a:ext cx="84908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5FEB2751-0331-4D06-928C-0A3E4E728FD5}"/>
              </a:ext>
            </a:extLst>
          </p:cNvPr>
          <p:cNvSpPr txBox="1"/>
          <p:nvPr/>
        </p:nvSpPr>
        <p:spPr>
          <a:xfrm>
            <a:off x="7314600" y="2783040"/>
            <a:ext cx="1191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</a:t>
            </a:r>
            <a:endParaRPr lang="zh-CN" altLang="en-US" sz="2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AEF1CD5-EC87-4F62-99AB-E0971384F03A}"/>
              </a:ext>
            </a:extLst>
          </p:cNvPr>
          <p:cNvSpPr txBox="1"/>
          <p:nvPr/>
        </p:nvSpPr>
        <p:spPr>
          <a:xfrm>
            <a:off x="8299825" y="1915349"/>
            <a:ext cx="110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D803770-F149-42AA-BBC9-DAF29B00A2B0}"/>
              </a:ext>
            </a:extLst>
          </p:cNvPr>
          <p:cNvSpPr txBox="1"/>
          <p:nvPr/>
        </p:nvSpPr>
        <p:spPr>
          <a:xfrm>
            <a:off x="9406316" y="2120482"/>
            <a:ext cx="188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feature</a:t>
            </a:r>
            <a:endParaRPr lang="zh-CN" alt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ED937B6-9969-42A1-9D2A-B3EF0774791A}"/>
              </a:ext>
            </a:extLst>
          </p:cNvPr>
          <p:cNvCxnSpPr>
            <a:cxnSpLocks/>
          </p:cNvCxnSpPr>
          <p:nvPr/>
        </p:nvCxnSpPr>
        <p:spPr>
          <a:xfrm>
            <a:off x="8458197" y="3091543"/>
            <a:ext cx="84908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CAE1EC35-1BA0-4CA7-A205-FB327F4AF07F}"/>
              </a:ext>
            </a:extLst>
          </p:cNvPr>
          <p:cNvSpPr txBox="1"/>
          <p:nvPr/>
        </p:nvSpPr>
        <p:spPr>
          <a:xfrm>
            <a:off x="8310708" y="2655577"/>
            <a:ext cx="110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GloVe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1BEA225-7CB0-4E97-B01F-6351CDCB5704}"/>
              </a:ext>
            </a:extLst>
          </p:cNvPr>
          <p:cNvSpPr txBox="1"/>
          <p:nvPr/>
        </p:nvSpPr>
        <p:spPr>
          <a:xfrm>
            <a:off x="9406316" y="2787280"/>
            <a:ext cx="220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 embedding</a:t>
            </a:r>
            <a:endParaRPr lang="zh-CN" altLang="en-US" sz="2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3D84F5B-D82F-43D0-9077-AFF96F1E6AE3}"/>
              </a:ext>
            </a:extLst>
          </p:cNvPr>
          <p:cNvSpPr/>
          <p:nvPr/>
        </p:nvSpPr>
        <p:spPr>
          <a:xfrm>
            <a:off x="538840" y="6434544"/>
            <a:ext cx="807541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ML-GCN: Multi-Label Image Recognition with Graph Convolutional Networks (CVPR 2019)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D6FE153-B11C-4245-AC46-4C7BC2000524}"/>
              </a:ext>
            </a:extLst>
          </p:cNvPr>
          <p:cNvSpPr txBox="1"/>
          <p:nvPr/>
        </p:nvSpPr>
        <p:spPr>
          <a:xfrm>
            <a:off x="385590" y="5267780"/>
            <a:ext cx="220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 embedding</a:t>
            </a:r>
            <a:endParaRPr lang="zh-CN" altLang="en-US" sz="2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80F6942-F4DA-4A33-8A78-46C3447CA159}"/>
              </a:ext>
            </a:extLst>
          </p:cNvPr>
          <p:cNvSpPr txBox="1"/>
          <p:nvPr/>
        </p:nvSpPr>
        <p:spPr>
          <a:xfrm>
            <a:off x="375861" y="6025565"/>
            <a:ext cx="22087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 embedding</a:t>
            </a:r>
            <a:endParaRPr lang="zh-CN" altLang="en-US" sz="2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加号 23">
            <a:extLst>
              <a:ext uri="{FF2B5EF4-FFF2-40B4-BE49-F238E27FC236}">
                <a16:creationId xmlns:a16="http://schemas.microsoft.com/office/drawing/2014/main" id="{7DDF00B1-FF83-401F-8D69-4CC0E4C4D06D}"/>
              </a:ext>
            </a:extLst>
          </p:cNvPr>
          <p:cNvSpPr/>
          <p:nvPr/>
        </p:nvSpPr>
        <p:spPr>
          <a:xfrm>
            <a:off x="538840" y="5662750"/>
            <a:ext cx="424542" cy="429510"/>
          </a:xfrm>
          <a:prstGeom prst="mathPl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470445D5-AC6B-4D29-99B2-3334E02FC575}"/>
              </a:ext>
            </a:extLst>
          </p:cNvPr>
          <p:cNvCxnSpPr>
            <a:cxnSpLocks/>
          </p:cNvCxnSpPr>
          <p:nvPr/>
        </p:nvCxnSpPr>
        <p:spPr>
          <a:xfrm>
            <a:off x="3391857" y="5888391"/>
            <a:ext cx="84908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9151B9C8-4594-4006-BF0B-72BEC031C167}"/>
              </a:ext>
            </a:extLst>
          </p:cNvPr>
          <p:cNvSpPr/>
          <p:nvPr/>
        </p:nvSpPr>
        <p:spPr>
          <a:xfrm>
            <a:off x="4370817" y="5486620"/>
            <a:ext cx="1643743" cy="85526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GCN</a:t>
            </a:r>
            <a:endParaRPr lang="zh-CN" alt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D7EDB3B-44E7-466B-8084-BB1F2302257C}"/>
              </a:ext>
            </a:extLst>
          </p:cNvPr>
          <p:cNvSpPr txBox="1"/>
          <p:nvPr/>
        </p:nvSpPr>
        <p:spPr>
          <a:xfrm>
            <a:off x="6936803" y="5183496"/>
            <a:ext cx="29096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 co-occurrence embeddings</a:t>
            </a:r>
            <a:endParaRPr lang="zh-CN" altLang="en-US" sz="2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97B1301B-05BB-4579-9C5A-C1908544631E}"/>
              </a:ext>
            </a:extLst>
          </p:cNvPr>
          <p:cNvCxnSpPr>
            <a:cxnSpLocks/>
          </p:cNvCxnSpPr>
          <p:nvPr/>
        </p:nvCxnSpPr>
        <p:spPr>
          <a:xfrm>
            <a:off x="6103608" y="5914251"/>
            <a:ext cx="84908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FA2408D5-1106-44F2-9E8B-B8EED3892090}"/>
              </a:ext>
            </a:extLst>
          </p:cNvPr>
          <p:cNvSpPr txBox="1"/>
          <p:nvPr/>
        </p:nvSpPr>
        <p:spPr>
          <a:xfrm>
            <a:off x="7369604" y="4301072"/>
            <a:ext cx="188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feature</a:t>
            </a:r>
            <a:endParaRPr lang="zh-CN" alt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FE57DC67-99FE-4731-9A74-097E9F681FDB}"/>
              </a:ext>
            </a:extLst>
          </p:cNvPr>
          <p:cNvSpPr txBox="1"/>
          <p:nvPr/>
        </p:nvSpPr>
        <p:spPr>
          <a:xfrm>
            <a:off x="8449586" y="4835249"/>
            <a:ext cx="933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DP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24511C6C-990E-471D-8FF0-1DF21D1CEFB9}"/>
              </a:ext>
            </a:extLst>
          </p:cNvPr>
          <p:cNvCxnSpPr>
            <a:cxnSpLocks/>
          </p:cNvCxnSpPr>
          <p:nvPr/>
        </p:nvCxnSpPr>
        <p:spPr>
          <a:xfrm>
            <a:off x="9228269" y="5089368"/>
            <a:ext cx="84908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9F0002C5-83FE-481E-8828-77C3E4D53A7D}"/>
              </a:ext>
            </a:extLst>
          </p:cNvPr>
          <p:cNvSpPr txBox="1"/>
          <p:nvPr/>
        </p:nvSpPr>
        <p:spPr>
          <a:xfrm>
            <a:off x="10118808" y="4817106"/>
            <a:ext cx="1844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9527977A-0FC2-4650-A7C0-E92AFEFC7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234" y="4839714"/>
            <a:ext cx="428625" cy="45720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8EC9952D-4FBD-4A8C-A52F-81C8FA7A9418}"/>
              </a:ext>
            </a:extLst>
          </p:cNvPr>
          <p:cNvSpPr txBox="1"/>
          <p:nvPr/>
        </p:nvSpPr>
        <p:spPr>
          <a:xfrm>
            <a:off x="860175" y="5643804"/>
            <a:ext cx="2693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correlation matrix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84C9475-6C36-4190-82D4-30F12B043A6A}"/>
              </a:ext>
            </a:extLst>
          </p:cNvPr>
          <p:cNvSpPr txBox="1"/>
          <p:nvPr/>
        </p:nvSpPr>
        <p:spPr>
          <a:xfrm>
            <a:off x="7314600" y="1564232"/>
            <a:ext cx="1191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1:</a:t>
            </a:r>
            <a:endParaRPr lang="zh-CN" altLang="en-US" b="1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5AE1038C-1F9B-4EC6-8FF6-B569C4815E90}"/>
              </a:ext>
            </a:extLst>
          </p:cNvPr>
          <p:cNvSpPr txBox="1"/>
          <p:nvPr/>
        </p:nvSpPr>
        <p:spPr>
          <a:xfrm>
            <a:off x="228593" y="4798718"/>
            <a:ext cx="1191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2:</a:t>
            </a:r>
            <a:endParaRPr lang="zh-CN" altLang="en-US" b="1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66F10D4F-6806-4627-A58C-37BB19670480}"/>
              </a:ext>
            </a:extLst>
          </p:cNvPr>
          <p:cNvSpPr txBox="1"/>
          <p:nvPr/>
        </p:nvSpPr>
        <p:spPr>
          <a:xfrm>
            <a:off x="6873647" y="3649294"/>
            <a:ext cx="1191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i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Step 3:</a:t>
            </a:r>
            <a:endParaRPr lang="zh-CN" altLang="en-US" b="1" i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AA55FB72-817D-4166-8991-7993AF2D34F9}"/>
              </a:ext>
            </a:extLst>
          </p:cNvPr>
          <p:cNvCxnSpPr>
            <a:cxnSpLocks/>
          </p:cNvCxnSpPr>
          <p:nvPr/>
        </p:nvCxnSpPr>
        <p:spPr>
          <a:xfrm flipV="1">
            <a:off x="3128687" y="5168050"/>
            <a:ext cx="518423" cy="494700"/>
          </a:xfrm>
          <a:prstGeom prst="straightConnector1">
            <a:avLst/>
          </a:prstGeom>
          <a:ln w="9525">
            <a:prstDash val="sysDash"/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C0E8DC4F-469B-4D84-A118-F4F6AB44F42F}"/>
              </a:ext>
            </a:extLst>
          </p:cNvPr>
          <p:cNvSpPr txBox="1"/>
          <p:nvPr/>
        </p:nvSpPr>
        <p:spPr>
          <a:xfrm>
            <a:off x="2253689" y="4794538"/>
            <a:ext cx="3202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 statistical information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 descr="hk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55" y="143510"/>
            <a:ext cx="992505" cy="74358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221615"/>
            <a:ext cx="224790" cy="586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3930"/>
            <a:endParaRPr lang="zh-CN" altLang="en-US" sz="1970">
              <a:solidFill>
                <a:srgbClr val="E7E6E6">
                  <a:lumMod val="50000"/>
                </a:srgbClr>
              </a:solidFill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885" y="143510"/>
            <a:ext cx="4413250" cy="757555"/>
          </a:xfrm>
          <a:prstGeom prst="rect">
            <a:avLst/>
          </a:prstGeom>
        </p:spPr>
      </p:pic>
      <p:pic>
        <p:nvPicPr>
          <p:cNvPr id="7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520" y="143510"/>
            <a:ext cx="1080770" cy="735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80395" y="5307330"/>
            <a:ext cx="1271905" cy="1403985"/>
          </a:xfrm>
          <a:prstGeom prst="rect">
            <a:avLst/>
          </a:prstGeom>
        </p:spPr>
      </p:pic>
      <p:sp>
        <p:nvSpPr>
          <p:cNvPr id="41" name="文本框 4"/>
          <p:cNvSpPr txBox="1">
            <a:spLocks noChangeArrowheads="1"/>
          </p:cNvSpPr>
          <p:nvPr/>
        </p:nvSpPr>
        <p:spPr bwMode="auto">
          <a:xfrm>
            <a:off x="811838" y="867596"/>
            <a:ext cx="29980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Previous Solution</a:t>
            </a:r>
            <a:r>
              <a:rPr lang="en-US" altLang="zh-CN" sz="2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6123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5212579-5CE7-4CB7-AD17-844531F42E20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  <p:grpSp>
        <p:nvGrpSpPr>
          <p:cNvPr id="17" name="Group 4"/>
          <p:cNvGrpSpPr/>
          <p:nvPr/>
        </p:nvGrpSpPr>
        <p:grpSpPr>
          <a:xfrm>
            <a:off x="0" y="143510"/>
            <a:ext cx="12052300" cy="6567805"/>
            <a:chOff x="0" y="226"/>
            <a:chExt cx="18980" cy="10343"/>
          </a:xfrm>
        </p:grpSpPr>
        <p:pic>
          <p:nvPicPr>
            <p:cNvPr id="18" name="图片 17" descr="hk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3" y="226"/>
              <a:ext cx="1563" cy="1171"/>
            </a:xfrm>
            <a:prstGeom prst="rect">
              <a:avLst/>
            </a:prstGeom>
          </p:spPr>
        </p:pic>
        <p:sp>
          <p:nvSpPr>
            <p:cNvPr id="19" name="矩形 18"/>
            <p:cNvSpPr/>
            <p:nvPr/>
          </p:nvSpPr>
          <p:spPr>
            <a:xfrm>
              <a:off x="0" y="349"/>
              <a:ext cx="354" cy="92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6434" tIns="48217" rIns="96434" bIns="48217" rtlCol="0" anchor="ctr"/>
            <a:lstStyle/>
            <a:p>
              <a:pPr algn="ctr" defTabSz="963930"/>
              <a:endParaRPr lang="zh-CN" altLang="en-US" sz="1970">
                <a:solidFill>
                  <a:srgbClr val="E7E6E6">
                    <a:lumMod val="50000"/>
                  </a:srgbClr>
                </a:solidFill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1" y="226"/>
              <a:ext cx="6950" cy="1193"/>
            </a:xfrm>
            <a:prstGeom prst="rect">
              <a:avLst/>
            </a:prstGeom>
          </p:spPr>
        </p:pic>
        <p:pic>
          <p:nvPicPr>
            <p:cNvPr id="21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2" y="226"/>
              <a:ext cx="1702" cy="1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图片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977" y="8358"/>
              <a:ext cx="2003" cy="2211"/>
            </a:xfrm>
            <a:prstGeom prst="rect">
              <a:avLst/>
            </a:prstGeom>
          </p:spPr>
        </p:pic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A8A26F0D-1AEA-46ED-919F-B257E9A56E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335" y="1773353"/>
            <a:ext cx="5400675" cy="222885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82F54DA9-87C9-4AF5-BE08-1E222E6C85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7380" y="4354830"/>
            <a:ext cx="3590925" cy="1905000"/>
          </a:xfrm>
          <a:prstGeom prst="rect">
            <a:avLst/>
          </a:prstGeom>
        </p:spPr>
      </p:pic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8322E72E-2D45-48F0-842D-BE6EFEDD054E}"/>
              </a:ext>
            </a:extLst>
          </p:cNvPr>
          <p:cNvCxnSpPr>
            <a:cxnSpLocks/>
          </p:cNvCxnSpPr>
          <p:nvPr/>
        </p:nvCxnSpPr>
        <p:spPr>
          <a:xfrm>
            <a:off x="8419758" y="2618931"/>
            <a:ext cx="849086" cy="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8951E1DF-7FD3-4E6A-92FF-05B23DED3CA2}"/>
              </a:ext>
            </a:extLst>
          </p:cNvPr>
          <p:cNvSpPr txBox="1"/>
          <p:nvPr/>
        </p:nvSpPr>
        <p:spPr>
          <a:xfrm>
            <a:off x="6242615" y="2377212"/>
            <a:ext cx="2177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 feature</a:t>
            </a:r>
            <a:endParaRPr lang="zh-CN" alt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5BD8BD7-4CAD-49EC-AC19-A96A432C7833}"/>
              </a:ext>
            </a:extLst>
          </p:cNvPr>
          <p:cNvSpPr txBox="1"/>
          <p:nvPr/>
        </p:nvSpPr>
        <p:spPr>
          <a:xfrm>
            <a:off x="9292476" y="2377211"/>
            <a:ext cx="1141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image</a:t>
            </a:r>
            <a:endParaRPr lang="zh-CN" altLang="en-US" sz="24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1034F56-2BF4-42B0-A630-5F3FD3693032}"/>
              </a:ext>
            </a:extLst>
          </p:cNvPr>
          <p:cNvSpPr txBox="1"/>
          <p:nvPr/>
        </p:nvSpPr>
        <p:spPr>
          <a:xfrm>
            <a:off x="5513950" y="5014322"/>
            <a:ext cx="2949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Label co-occurrence embeddings</a:t>
            </a:r>
            <a:endParaRPr lang="zh-CN" altLang="en-US" sz="2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9509C246-FA45-4A6E-9D29-883524371A44}"/>
              </a:ext>
            </a:extLst>
          </p:cNvPr>
          <p:cNvCxnSpPr>
            <a:cxnSpLocks/>
          </p:cNvCxnSpPr>
          <p:nvPr/>
        </p:nvCxnSpPr>
        <p:spPr>
          <a:xfrm>
            <a:off x="8441527" y="5470988"/>
            <a:ext cx="849086" cy="0"/>
          </a:xfrm>
          <a:prstGeom prst="straightConnector1">
            <a:avLst/>
          </a:prstGeom>
          <a:ln w="28575">
            <a:headEnd type="triangl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40F4BC4E-C17F-4295-9C31-252FB4B6EB10}"/>
              </a:ext>
            </a:extLst>
          </p:cNvPr>
          <p:cNvSpPr txBox="1"/>
          <p:nvPr/>
        </p:nvSpPr>
        <p:spPr>
          <a:xfrm>
            <a:off x="9323269" y="5198987"/>
            <a:ext cx="1034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text</a:t>
            </a:r>
            <a:endParaRPr lang="zh-CN" altLang="en-US" sz="2400" dirty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06280FCD-E411-4BDD-9E8F-9A72891F29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26027" y="3849550"/>
            <a:ext cx="428625" cy="457200"/>
          </a:xfrm>
          <a:prstGeom prst="rect">
            <a:avLst/>
          </a:prstGeom>
        </p:spPr>
      </p:pic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31C4A52D-B069-425F-93D5-E76F48CBD4F5}"/>
              </a:ext>
            </a:extLst>
          </p:cNvPr>
          <p:cNvCxnSpPr>
            <a:cxnSpLocks/>
          </p:cNvCxnSpPr>
          <p:nvPr/>
        </p:nvCxnSpPr>
        <p:spPr>
          <a:xfrm>
            <a:off x="9840339" y="3119673"/>
            <a:ext cx="0" cy="57773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44231306-BCB4-461F-8074-599DC7F13300}"/>
              </a:ext>
            </a:extLst>
          </p:cNvPr>
          <p:cNvCxnSpPr>
            <a:cxnSpLocks/>
          </p:cNvCxnSpPr>
          <p:nvPr/>
        </p:nvCxnSpPr>
        <p:spPr>
          <a:xfrm flipV="1">
            <a:off x="9840339" y="4513578"/>
            <a:ext cx="0" cy="587042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BFE0EDB3-A4C0-44BF-A182-9B7D012170C5}"/>
              </a:ext>
            </a:extLst>
          </p:cNvPr>
          <p:cNvSpPr txBox="1"/>
          <p:nvPr/>
        </p:nvSpPr>
        <p:spPr>
          <a:xfrm>
            <a:off x="10018711" y="3695479"/>
            <a:ext cx="2033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low fusion efficiency</a:t>
            </a:r>
            <a:endParaRPr lang="zh-CN" altLang="en-US" sz="24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84F13C2-2388-4B0C-8BCF-9D01438E372F}"/>
              </a:ext>
            </a:extLst>
          </p:cNvPr>
          <p:cNvSpPr txBox="1"/>
          <p:nvPr/>
        </p:nvSpPr>
        <p:spPr>
          <a:xfrm>
            <a:off x="7571341" y="3691297"/>
            <a:ext cx="24047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modalities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本框 4"/>
          <p:cNvSpPr txBox="1">
            <a:spLocks noChangeArrowheads="1"/>
          </p:cNvSpPr>
          <p:nvPr/>
        </p:nvSpPr>
        <p:spPr bwMode="auto">
          <a:xfrm>
            <a:off x="811838" y="867596"/>
            <a:ext cx="299806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b="1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Previous Solution</a:t>
            </a:r>
            <a:r>
              <a:rPr lang="en-US" altLang="zh-CN" sz="2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25000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</TotalTime>
  <Words>1175</Words>
  <Application>Microsoft Office PowerPoint</Application>
  <PresentationFormat>宽屏</PresentationFormat>
  <Paragraphs>207</Paragraphs>
  <Slides>26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26</vt:i4>
      </vt:variant>
    </vt:vector>
  </HeadingPairs>
  <TitlesOfParts>
    <vt:vector size="41" baseType="lpstr">
      <vt:lpstr>hakuyoxingshu7000</vt:lpstr>
      <vt:lpstr>等线</vt:lpstr>
      <vt:lpstr>等线 Light</vt:lpstr>
      <vt:lpstr>方正舒体</vt:lpstr>
      <vt:lpstr>黑体</vt:lpstr>
      <vt:lpstr>宋体</vt:lpstr>
      <vt:lpstr>微软雅黑</vt:lpstr>
      <vt:lpstr>Arial</vt:lpstr>
      <vt:lpstr>Calibri</vt:lpstr>
      <vt:lpstr>Calibri Light</vt:lpstr>
      <vt:lpstr>Times New Roman</vt:lpstr>
      <vt:lpstr>Wingdings</vt:lpstr>
      <vt:lpstr>Office 主题</vt:lpstr>
      <vt:lpstr>1_自定义设计方案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Win10NeT.COM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Yanzhao Xie</dc:creator>
  <cp:lastModifiedBy>Scott</cp:lastModifiedBy>
  <cp:revision>793</cp:revision>
  <dcterms:created xsi:type="dcterms:W3CDTF">2020-11-22T12:24:04Z</dcterms:created>
  <dcterms:modified xsi:type="dcterms:W3CDTF">2020-12-02T15:11:56Z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1033-11.1.0.8865</vt:lpwstr>
  </property>
</Properties>
</file>